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09" r:id="rId2"/>
    <p:sldId id="376" r:id="rId3"/>
    <p:sldId id="368" r:id="rId4"/>
    <p:sldId id="369" r:id="rId5"/>
    <p:sldId id="370" r:id="rId6"/>
    <p:sldId id="380" r:id="rId7"/>
    <p:sldId id="381" r:id="rId8"/>
    <p:sldId id="394" r:id="rId9"/>
    <p:sldId id="374" r:id="rId10"/>
    <p:sldId id="258" r:id="rId11"/>
    <p:sldId id="259" r:id="rId12"/>
    <p:sldId id="356" r:id="rId13"/>
    <p:sldId id="384" r:id="rId14"/>
    <p:sldId id="387" r:id="rId15"/>
    <p:sldId id="388" r:id="rId16"/>
    <p:sldId id="385" r:id="rId17"/>
    <p:sldId id="389" r:id="rId18"/>
    <p:sldId id="276" r:id="rId19"/>
    <p:sldId id="386" r:id="rId20"/>
    <p:sldId id="393" r:id="rId21"/>
    <p:sldId id="391" r:id="rId22"/>
    <p:sldId id="392" r:id="rId23"/>
    <p:sldId id="377" r:id="rId24"/>
    <p:sldId id="378" r:id="rId25"/>
    <p:sldId id="278" r:id="rId26"/>
    <p:sldId id="395" r:id="rId27"/>
    <p:sldId id="396" r:id="rId28"/>
    <p:sldId id="397" r:id="rId29"/>
    <p:sldId id="319" r:id="rId30"/>
    <p:sldId id="398" r:id="rId31"/>
    <p:sldId id="379" r:id="rId32"/>
    <p:sldId id="399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72789" autoAdjust="0"/>
  </p:normalViewPr>
  <p:slideViewPr>
    <p:cSldViewPr snapToGrid="0" snapToObjects="1">
      <p:cViewPr varScale="1">
        <p:scale>
          <a:sx n="91" d="100"/>
          <a:sy n="91" d="100"/>
        </p:scale>
        <p:origin x="177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7ABC69-A6C6-1C47-93E8-43D45C404E8F}" type="doc">
      <dgm:prSet loTypeId="urn:microsoft.com/office/officeart/2005/8/layout/chevron1" loCatId="" qsTypeId="urn:microsoft.com/office/officeart/2005/8/quickstyle/simple4" qsCatId="simple" csTypeId="urn:microsoft.com/office/officeart/2005/8/colors/accent1_2" csCatId="accent1" phldr="1"/>
      <dgm:spPr/>
    </dgm:pt>
    <dgm:pt modelId="{C6428823-53C3-B64F-AD90-C6D79FABA13D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/>
            <a:t>New, V0 (returned VR)</a:t>
          </a:r>
        </a:p>
      </dgm:t>
    </dgm:pt>
    <dgm:pt modelId="{90F3592E-22C1-3F49-B9BF-8D8085C1D865}" type="parTrans" cxnId="{7234600F-D0A3-0243-9970-3A78F6C3D263}">
      <dgm:prSet/>
      <dgm:spPr/>
      <dgm:t>
        <a:bodyPr/>
        <a:lstStyle/>
        <a:p>
          <a:endParaRPr lang="en-US"/>
        </a:p>
      </dgm:t>
    </dgm:pt>
    <dgm:pt modelId="{B58666B4-12EB-C545-A105-9CEE8763E7F5}" type="sibTrans" cxnId="{7234600F-D0A3-0243-9970-3A78F6C3D263}">
      <dgm:prSet/>
      <dgm:spPr/>
      <dgm:t>
        <a:bodyPr/>
        <a:lstStyle/>
        <a:p>
          <a:endParaRPr lang="en-US"/>
        </a:p>
      </dgm:t>
    </dgm:pt>
    <dgm:pt modelId="{D9707104-BDF9-7644-AF2B-FB9E72535D35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/>
            <a:t>Submit, V1</a:t>
          </a:r>
        </a:p>
      </dgm:t>
    </dgm:pt>
    <dgm:pt modelId="{5118B034-5558-BE49-A7AC-9102D7EEFF98}" type="parTrans" cxnId="{7734C5EF-FF2A-E448-B597-A8C66313CE00}">
      <dgm:prSet/>
      <dgm:spPr/>
      <dgm:t>
        <a:bodyPr/>
        <a:lstStyle/>
        <a:p>
          <a:endParaRPr lang="en-US"/>
        </a:p>
      </dgm:t>
    </dgm:pt>
    <dgm:pt modelId="{49C6DCA2-97A5-8846-8EC5-285D4F97D996}" type="sibTrans" cxnId="{7734C5EF-FF2A-E448-B597-A8C66313CE00}">
      <dgm:prSet/>
      <dgm:spPr/>
      <dgm:t>
        <a:bodyPr/>
        <a:lstStyle/>
        <a:p>
          <a:endParaRPr lang="en-US"/>
        </a:p>
      </dgm:t>
    </dgm:pt>
    <dgm:pt modelId="{4E3C71E4-60F0-C346-94C0-C970DA77C918}">
      <dgm:prSet phldrT="[Text]"/>
      <dgm:spPr/>
      <dgm:t>
        <a:bodyPr/>
        <a:lstStyle/>
        <a:p>
          <a:r>
            <a:rPr lang="en-US" dirty="0"/>
            <a:t>Edit, V2</a:t>
          </a:r>
        </a:p>
      </dgm:t>
    </dgm:pt>
    <dgm:pt modelId="{D8424236-50BA-F648-97C9-CB14CF35FC8A}" type="parTrans" cxnId="{F58F36B6-E7C7-524C-AA93-9B264C5200DF}">
      <dgm:prSet/>
      <dgm:spPr/>
      <dgm:t>
        <a:bodyPr/>
        <a:lstStyle/>
        <a:p>
          <a:endParaRPr lang="en-US"/>
        </a:p>
      </dgm:t>
    </dgm:pt>
    <dgm:pt modelId="{9A490C29-051B-BD4D-B77C-1783C527F828}" type="sibTrans" cxnId="{F58F36B6-E7C7-524C-AA93-9B264C5200DF}">
      <dgm:prSet/>
      <dgm:spPr/>
      <dgm:t>
        <a:bodyPr/>
        <a:lstStyle/>
        <a:p>
          <a:endParaRPr lang="en-US"/>
        </a:p>
      </dgm:t>
    </dgm:pt>
    <dgm:pt modelId="{9AEDC240-0088-3C49-B2C1-70235ACBBF95}">
      <dgm:prSet/>
      <dgm:spPr/>
      <dgm:t>
        <a:bodyPr/>
        <a:lstStyle/>
        <a:p>
          <a:r>
            <a:rPr lang="en-US" dirty="0"/>
            <a:t>PRM, V3</a:t>
          </a:r>
        </a:p>
      </dgm:t>
    </dgm:pt>
    <dgm:pt modelId="{F23A287E-DECD-074E-88FC-CC91B830F3B7}" type="parTrans" cxnId="{24110B50-C85E-E749-902D-71B97C1F09CD}">
      <dgm:prSet/>
      <dgm:spPr/>
      <dgm:t>
        <a:bodyPr/>
        <a:lstStyle/>
        <a:p>
          <a:endParaRPr lang="en-US"/>
        </a:p>
      </dgm:t>
    </dgm:pt>
    <dgm:pt modelId="{30BF95A4-5BB3-AF47-B154-E82F859DB1FB}" type="sibTrans" cxnId="{24110B50-C85E-E749-902D-71B97C1F09CD}">
      <dgm:prSet/>
      <dgm:spPr/>
      <dgm:t>
        <a:bodyPr/>
        <a:lstStyle/>
        <a:p>
          <a:endParaRPr lang="en-US"/>
        </a:p>
      </dgm:t>
    </dgm:pt>
    <dgm:pt modelId="{2ADB9A0A-24C6-9440-85FA-D67417D9B21C}">
      <dgm:prSet/>
      <dgm:spPr/>
      <dgm:t>
        <a:bodyPr/>
        <a:lstStyle/>
        <a:p>
          <a:r>
            <a:rPr lang="en-US" dirty="0"/>
            <a:t>AB &amp; SSG, V4</a:t>
          </a:r>
        </a:p>
      </dgm:t>
    </dgm:pt>
    <dgm:pt modelId="{DE193B02-AB5C-044C-B152-D93780407D7A}" type="parTrans" cxnId="{1BEB69AE-A982-1845-9345-BA4A0D00D930}">
      <dgm:prSet/>
      <dgm:spPr/>
      <dgm:t>
        <a:bodyPr/>
        <a:lstStyle/>
        <a:p>
          <a:endParaRPr lang="en-US"/>
        </a:p>
      </dgm:t>
    </dgm:pt>
    <dgm:pt modelId="{48FD1D5F-9A44-F041-9E6E-7908A6E95BBE}" type="sibTrans" cxnId="{1BEB69AE-A982-1845-9345-BA4A0D00D930}">
      <dgm:prSet/>
      <dgm:spPr/>
      <dgm:t>
        <a:bodyPr/>
        <a:lstStyle/>
        <a:p>
          <a:endParaRPr lang="en-US"/>
        </a:p>
      </dgm:t>
    </dgm:pt>
    <dgm:pt modelId="{7E20CCCC-9946-544B-A7EB-5E9E5640E7E8}">
      <dgm:prSet/>
      <dgm:spPr/>
      <dgm:t>
        <a:bodyPr/>
        <a:lstStyle/>
        <a:p>
          <a:r>
            <a:rPr lang="en-US" dirty="0"/>
            <a:t>Use</a:t>
          </a:r>
        </a:p>
      </dgm:t>
    </dgm:pt>
    <dgm:pt modelId="{95D2B02A-4710-BA48-A4C5-7D519B11D479}" type="sibTrans" cxnId="{BE92FA89-8B98-0944-BFE7-26870704E4FC}">
      <dgm:prSet/>
      <dgm:spPr/>
      <dgm:t>
        <a:bodyPr/>
        <a:lstStyle/>
        <a:p>
          <a:endParaRPr lang="en-US"/>
        </a:p>
      </dgm:t>
    </dgm:pt>
    <dgm:pt modelId="{9621E22B-786E-EE4B-B76C-AD8D8707EEAF}" type="parTrans" cxnId="{BE92FA89-8B98-0944-BFE7-26870704E4FC}">
      <dgm:prSet/>
      <dgm:spPr/>
      <dgm:t>
        <a:bodyPr/>
        <a:lstStyle/>
        <a:p>
          <a:endParaRPr lang="en-US"/>
        </a:p>
      </dgm:t>
    </dgm:pt>
    <dgm:pt modelId="{EFA9428B-3E89-B644-8E6B-865512DE601D}" type="pres">
      <dgm:prSet presAssocID="{FB7ABC69-A6C6-1C47-93E8-43D45C404E8F}" presName="Name0" presStyleCnt="0">
        <dgm:presLayoutVars>
          <dgm:dir/>
          <dgm:animLvl val="lvl"/>
          <dgm:resizeHandles val="exact"/>
        </dgm:presLayoutVars>
      </dgm:prSet>
      <dgm:spPr/>
    </dgm:pt>
    <dgm:pt modelId="{529209BD-1DF6-1747-B722-65F5BD15896B}" type="pres">
      <dgm:prSet presAssocID="{C6428823-53C3-B64F-AD90-C6D79FABA13D}" presName="parTxOnly" presStyleLbl="node1" presStyleIdx="0" presStyleCnt="6" custLinFactY="-100000" custLinFactNeighborX="-64349" custLinFactNeighborY="-152032">
        <dgm:presLayoutVars>
          <dgm:chMax val="0"/>
          <dgm:chPref val="0"/>
          <dgm:bulletEnabled val="1"/>
        </dgm:presLayoutVars>
      </dgm:prSet>
      <dgm:spPr/>
    </dgm:pt>
    <dgm:pt modelId="{A20C1110-E25D-BC4D-8371-C737DB9D2227}" type="pres">
      <dgm:prSet presAssocID="{B58666B4-12EB-C545-A105-9CEE8763E7F5}" presName="parTxOnlySpace" presStyleCnt="0"/>
      <dgm:spPr/>
    </dgm:pt>
    <dgm:pt modelId="{ADE67DC2-A7A9-1D4D-848B-918836059456}" type="pres">
      <dgm:prSet presAssocID="{D9707104-BDF9-7644-AF2B-FB9E72535D35}" presName="parTxOnly" presStyleLbl="node1" presStyleIdx="1" presStyleCnt="6" custLinFactY="-100000" custLinFactNeighborX="-64349" custLinFactNeighborY="-152032">
        <dgm:presLayoutVars>
          <dgm:chMax val="0"/>
          <dgm:chPref val="0"/>
          <dgm:bulletEnabled val="1"/>
        </dgm:presLayoutVars>
      </dgm:prSet>
      <dgm:spPr/>
    </dgm:pt>
    <dgm:pt modelId="{4A19A04A-7E16-3143-8C52-D7B255D216A2}" type="pres">
      <dgm:prSet presAssocID="{49C6DCA2-97A5-8846-8EC5-285D4F97D996}" presName="parTxOnlySpace" presStyleCnt="0"/>
      <dgm:spPr/>
    </dgm:pt>
    <dgm:pt modelId="{97F75AA8-F4FF-AD40-BF82-ACD8F0FBDB4D}" type="pres">
      <dgm:prSet presAssocID="{4E3C71E4-60F0-C346-94C0-C970DA77C918}" presName="parTxOnly" presStyleLbl="node1" presStyleIdx="2" presStyleCnt="6" custLinFactY="-100000" custLinFactNeighborX="-64349" custLinFactNeighborY="-152032">
        <dgm:presLayoutVars>
          <dgm:chMax val="0"/>
          <dgm:chPref val="0"/>
          <dgm:bulletEnabled val="1"/>
        </dgm:presLayoutVars>
      </dgm:prSet>
      <dgm:spPr/>
    </dgm:pt>
    <dgm:pt modelId="{AF726698-E5B8-4B41-9675-E94FA14E2E2F}" type="pres">
      <dgm:prSet presAssocID="{9A490C29-051B-BD4D-B77C-1783C527F828}" presName="parTxOnlySpace" presStyleCnt="0"/>
      <dgm:spPr/>
    </dgm:pt>
    <dgm:pt modelId="{FB87053B-7E34-AB43-884E-AAFCCF122A61}" type="pres">
      <dgm:prSet presAssocID="{9AEDC240-0088-3C49-B2C1-70235ACBBF95}" presName="parTxOnly" presStyleLbl="node1" presStyleIdx="3" presStyleCnt="6" custLinFactY="-100000" custLinFactNeighborX="-64349" custLinFactNeighborY="-152032">
        <dgm:presLayoutVars>
          <dgm:chMax val="0"/>
          <dgm:chPref val="0"/>
          <dgm:bulletEnabled val="1"/>
        </dgm:presLayoutVars>
      </dgm:prSet>
      <dgm:spPr/>
    </dgm:pt>
    <dgm:pt modelId="{730D4F4A-B11D-7B4E-A73E-86A4645CEE7A}" type="pres">
      <dgm:prSet presAssocID="{30BF95A4-5BB3-AF47-B154-E82F859DB1FB}" presName="parTxOnlySpace" presStyleCnt="0"/>
      <dgm:spPr/>
    </dgm:pt>
    <dgm:pt modelId="{8EAEA4B6-6D71-BD43-A6EE-B85434738216}" type="pres">
      <dgm:prSet presAssocID="{2ADB9A0A-24C6-9440-85FA-D67417D9B21C}" presName="parTxOnly" presStyleLbl="node1" presStyleIdx="4" presStyleCnt="6" custLinFactY="-100000" custLinFactNeighborX="-64349" custLinFactNeighborY="-152032">
        <dgm:presLayoutVars>
          <dgm:chMax val="0"/>
          <dgm:chPref val="0"/>
          <dgm:bulletEnabled val="1"/>
        </dgm:presLayoutVars>
      </dgm:prSet>
      <dgm:spPr/>
    </dgm:pt>
    <dgm:pt modelId="{F7D9A0F7-C532-6B4B-BDDC-C6943C6E65F5}" type="pres">
      <dgm:prSet presAssocID="{48FD1D5F-9A44-F041-9E6E-7908A6E95BBE}" presName="parTxOnlySpace" presStyleCnt="0"/>
      <dgm:spPr/>
    </dgm:pt>
    <dgm:pt modelId="{D4ECD04E-B977-7648-BA2C-14098CBBDF7D}" type="pres">
      <dgm:prSet presAssocID="{7E20CCCC-9946-544B-A7EB-5E9E5640E7E8}" presName="parTxOnly" presStyleLbl="node1" presStyleIdx="5" presStyleCnt="6" custLinFactY="-100000" custLinFactNeighborX="-64349" custLinFactNeighborY="-152032">
        <dgm:presLayoutVars>
          <dgm:chMax val="0"/>
          <dgm:chPref val="0"/>
          <dgm:bulletEnabled val="1"/>
        </dgm:presLayoutVars>
      </dgm:prSet>
      <dgm:spPr/>
    </dgm:pt>
  </dgm:ptLst>
  <dgm:cxnLst>
    <dgm:cxn modelId="{4B077F01-CEBC-7F42-AF38-5BC9B5DAB639}" type="presOf" srcId="{C6428823-53C3-B64F-AD90-C6D79FABA13D}" destId="{529209BD-1DF6-1747-B722-65F5BD15896B}" srcOrd="0" destOrd="0" presId="urn:microsoft.com/office/officeart/2005/8/layout/chevron1"/>
    <dgm:cxn modelId="{FA463B05-8591-3A44-B574-85BC04EFDC99}" type="presOf" srcId="{2ADB9A0A-24C6-9440-85FA-D67417D9B21C}" destId="{8EAEA4B6-6D71-BD43-A6EE-B85434738216}" srcOrd="0" destOrd="0" presId="urn:microsoft.com/office/officeart/2005/8/layout/chevron1"/>
    <dgm:cxn modelId="{7234600F-D0A3-0243-9970-3A78F6C3D263}" srcId="{FB7ABC69-A6C6-1C47-93E8-43D45C404E8F}" destId="{C6428823-53C3-B64F-AD90-C6D79FABA13D}" srcOrd="0" destOrd="0" parTransId="{90F3592E-22C1-3F49-B9BF-8D8085C1D865}" sibTransId="{B58666B4-12EB-C545-A105-9CEE8763E7F5}"/>
    <dgm:cxn modelId="{E898760F-42E1-0441-BCE5-0E4B412730F3}" type="presOf" srcId="{9AEDC240-0088-3C49-B2C1-70235ACBBF95}" destId="{FB87053B-7E34-AB43-884E-AAFCCF122A61}" srcOrd="0" destOrd="0" presId="urn:microsoft.com/office/officeart/2005/8/layout/chevron1"/>
    <dgm:cxn modelId="{161E9046-AE28-8443-AF10-61B1490B49A0}" type="presOf" srcId="{D9707104-BDF9-7644-AF2B-FB9E72535D35}" destId="{ADE67DC2-A7A9-1D4D-848B-918836059456}" srcOrd="0" destOrd="0" presId="urn:microsoft.com/office/officeart/2005/8/layout/chevron1"/>
    <dgm:cxn modelId="{24110B50-C85E-E749-902D-71B97C1F09CD}" srcId="{FB7ABC69-A6C6-1C47-93E8-43D45C404E8F}" destId="{9AEDC240-0088-3C49-B2C1-70235ACBBF95}" srcOrd="3" destOrd="0" parTransId="{F23A287E-DECD-074E-88FC-CC91B830F3B7}" sibTransId="{30BF95A4-5BB3-AF47-B154-E82F859DB1FB}"/>
    <dgm:cxn modelId="{BE92FA89-8B98-0944-BFE7-26870704E4FC}" srcId="{FB7ABC69-A6C6-1C47-93E8-43D45C404E8F}" destId="{7E20CCCC-9946-544B-A7EB-5E9E5640E7E8}" srcOrd="5" destOrd="0" parTransId="{9621E22B-786E-EE4B-B76C-AD8D8707EEAF}" sibTransId="{95D2B02A-4710-BA48-A4C5-7D519B11D479}"/>
    <dgm:cxn modelId="{1BEB69AE-A982-1845-9345-BA4A0D00D930}" srcId="{FB7ABC69-A6C6-1C47-93E8-43D45C404E8F}" destId="{2ADB9A0A-24C6-9440-85FA-D67417D9B21C}" srcOrd="4" destOrd="0" parTransId="{DE193B02-AB5C-044C-B152-D93780407D7A}" sibTransId="{48FD1D5F-9A44-F041-9E6E-7908A6E95BBE}"/>
    <dgm:cxn modelId="{F58F36B6-E7C7-524C-AA93-9B264C5200DF}" srcId="{FB7ABC69-A6C6-1C47-93E8-43D45C404E8F}" destId="{4E3C71E4-60F0-C346-94C0-C970DA77C918}" srcOrd="2" destOrd="0" parTransId="{D8424236-50BA-F648-97C9-CB14CF35FC8A}" sibTransId="{9A490C29-051B-BD4D-B77C-1783C527F828}"/>
    <dgm:cxn modelId="{F50A03BB-5AB4-AB4C-BA3D-1C3057865344}" type="presOf" srcId="{FB7ABC69-A6C6-1C47-93E8-43D45C404E8F}" destId="{EFA9428B-3E89-B644-8E6B-865512DE601D}" srcOrd="0" destOrd="0" presId="urn:microsoft.com/office/officeart/2005/8/layout/chevron1"/>
    <dgm:cxn modelId="{7734C5EF-FF2A-E448-B597-A8C66313CE00}" srcId="{FB7ABC69-A6C6-1C47-93E8-43D45C404E8F}" destId="{D9707104-BDF9-7644-AF2B-FB9E72535D35}" srcOrd="1" destOrd="0" parTransId="{5118B034-5558-BE49-A7AC-9102D7EEFF98}" sibTransId="{49C6DCA2-97A5-8846-8EC5-285D4F97D996}"/>
    <dgm:cxn modelId="{919369FA-BF65-4C4F-8767-CFAAD996F640}" type="presOf" srcId="{4E3C71E4-60F0-C346-94C0-C970DA77C918}" destId="{97F75AA8-F4FF-AD40-BF82-ACD8F0FBDB4D}" srcOrd="0" destOrd="0" presId="urn:microsoft.com/office/officeart/2005/8/layout/chevron1"/>
    <dgm:cxn modelId="{C90FF3FE-A592-AE4B-B41D-941CBD57A969}" type="presOf" srcId="{7E20CCCC-9946-544B-A7EB-5E9E5640E7E8}" destId="{D4ECD04E-B977-7648-BA2C-14098CBBDF7D}" srcOrd="0" destOrd="0" presId="urn:microsoft.com/office/officeart/2005/8/layout/chevron1"/>
    <dgm:cxn modelId="{5853A2C6-9F8A-BE49-BC9E-C8018110D742}" type="presParOf" srcId="{EFA9428B-3E89-B644-8E6B-865512DE601D}" destId="{529209BD-1DF6-1747-B722-65F5BD15896B}" srcOrd="0" destOrd="0" presId="urn:microsoft.com/office/officeart/2005/8/layout/chevron1"/>
    <dgm:cxn modelId="{EC4AF05F-D751-8641-BCF7-EFBE277C5B71}" type="presParOf" srcId="{EFA9428B-3E89-B644-8E6B-865512DE601D}" destId="{A20C1110-E25D-BC4D-8371-C737DB9D2227}" srcOrd="1" destOrd="0" presId="urn:microsoft.com/office/officeart/2005/8/layout/chevron1"/>
    <dgm:cxn modelId="{086E6A57-A6A7-B046-B3BB-1AFE8FE80B66}" type="presParOf" srcId="{EFA9428B-3E89-B644-8E6B-865512DE601D}" destId="{ADE67DC2-A7A9-1D4D-848B-918836059456}" srcOrd="2" destOrd="0" presId="urn:microsoft.com/office/officeart/2005/8/layout/chevron1"/>
    <dgm:cxn modelId="{9E1048AF-F655-7B4F-9CA7-539763220E4B}" type="presParOf" srcId="{EFA9428B-3E89-B644-8E6B-865512DE601D}" destId="{4A19A04A-7E16-3143-8C52-D7B255D216A2}" srcOrd="3" destOrd="0" presId="urn:microsoft.com/office/officeart/2005/8/layout/chevron1"/>
    <dgm:cxn modelId="{215F4D4F-D43B-1F45-B7F8-9E9500BAE8A4}" type="presParOf" srcId="{EFA9428B-3E89-B644-8E6B-865512DE601D}" destId="{97F75AA8-F4FF-AD40-BF82-ACD8F0FBDB4D}" srcOrd="4" destOrd="0" presId="urn:microsoft.com/office/officeart/2005/8/layout/chevron1"/>
    <dgm:cxn modelId="{C56583AC-2AA0-BA40-B00F-7CAD6036A87E}" type="presParOf" srcId="{EFA9428B-3E89-B644-8E6B-865512DE601D}" destId="{AF726698-E5B8-4B41-9675-E94FA14E2E2F}" srcOrd="5" destOrd="0" presId="urn:microsoft.com/office/officeart/2005/8/layout/chevron1"/>
    <dgm:cxn modelId="{2EA8AD13-EC44-7B48-8EFF-E9F4BC30149E}" type="presParOf" srcId="{EFA9428B-3E89-B644-8E6B-865512DE601D}" destId="{FB87053B-7E34-AB43-884E-AAFCCF122A61}" srcOrd="6" destOrd="0" presId="urn:microsoft.com/office/officeart/2005/8/layout/chevron1"/>
    <dgm:cxn modelId="{919C2432-E32E-2F4E-BA7B-60182935BFCD}" type="presParOf" srcId="{EFA9428B-3E89-B644-8E6B-865512DE601D}" destId="{730D4F4A-B11D-7B4E-A73E-86A4645CEE7A}" srcOrd="7" destOrd="0" presId="urn:microsoft.com/office/officeart/2005/8/layout/chevron1"/>
    <dgm:cxn modelId="{209326B7-7540-DE40-B330-95FB31EB1976}" type="presParOf" srcId="{EFA9428B-3E89-B644-8E6B-865512DE601D}" destId="{8EAEA4B6-6D71-BD43-A6EE-B85434738216}" srcOrd="8" destOrd="0" presId="urn:microsoft.com/office/officeart/2005/8/layout/chevron1"/>
    <dgm:cxn modelId="{54FC7823-D334-8C47-A099-2CB9E519ACD5}" type="presParOf" srcId="{EFA9428B-3E89-B644-8E6B-865512DE601D}" destId="{F7D9A0F7-C532-6B4B-BDDC-C6943C6E65F5}" srcOrd="9" destOrd="0" presId="urn:microsoft.com/office/officeart/2005/8/layout/chevron1"/>
    <dgm:cxn modelId="{04B7A324-F5B3-324F-9C86-8D91BAA434CB}" type="presParOf" srcId="{EFA9428B-3E89-B644-8E6B-865512DE601D}" destId="{D4ECD04E-B977-7648-BA2C-14098CBBDF7D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9209BD-1DF6-1747-B722-65F5BD15896B}">
      <dsp:nvSpPr>
        <dsp:cNvPr id="0" name=""/>
        <dsp:cNvSpPr/>
      </dsp:nvSpPr>
      <dsp:spPr>
        <a:xfrm>
          <a:off x="0" y="694262"/>
          <a:ext cx="1107281" cy="442912"/>
        </a:xfrm>
        <a:prstGeom prst="chevron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New, V0 (returned VR)</a:t>
          </a:r>
        </a:p>
      </dsp:txBody>
      <dsp:txXfrm>
        <a:off x="221456" y="694262"/>
        <a:ext cx="664369" cy="442912"/>
      </dsp:txXfrm>
    </dsp:sp>
    <dsp:sp modelId="{ADE67DC2-A7A9-1D4D-848B-918836059456}">
      <dsp:nvSpPr>
        <dsp:cNvPr id="0" name=""/>
        <dsp:cNvSpPr/>
      </dsp:nvSpPr>
      <dsp:spPr>
        <a:xfrm>
          <a:off x="928277" y="694262"/>
          <a:ext cx="1107281" cy="442912"/>
        </a:xfrm>
        <a:prstGeom prst="chevron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Submit, V1</a:t>
          </a:r>
        </a:p>
      </dsp:txBody>
      <dsp:txXfrm>
        <a:off x="1149733" y="694262"/>
        <a:ext cx="664369" cy="442912"/>
      </dsp:txXfrm>
    </dsp:sp>
    <dsp:sp modelId="{97F75AA8-F4FF-AD40-BF82-ACD8F0FBDB4D}">
      <dsp:nvSpPr>
        <dsp:cNvPr id="0" name=""/>
        <dsp:cNvSpPr/>
      </dsp:nvSpPr>
      <dsp:spPr>
        <a:xfrm>
          <a:off x="1924830" y="694262"/>
          <a:ext cx="1107281" cy="44291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Edit, V2</a:t>
          </a:r>
        </a:p>
      </dsp:txBody>
      <dsp:txXfrm>
        <a:off x="2146286" y="694262"/>
        <a:ext cx="664369" cy="442912"/>
      </dsp:txXfrm>
    </dsp:sp>
    <dsp:sp modelId="{FB87053B-7E34-AB43-884E-AAFCCF122A61}">
      <dsp:nvSpPr>
        <dsp:cNvPr id="0" name=""/>
        <dsp:cNvSpPr/>
      </dsp:nvSpPr>
      <dsp:spPr>
        <a:xfrm>
          <a:off x="2921383" y="694262"/>
          <a:ext cx="1107281" cy="44291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PRM, V3</a:t>
          </a:r>
        </a:p>
      </dsp:txBody>
      <dsp:txXfrm>
        <a:off x="3142839" y="694262"/>
        <a:ext cx="664369" cy="442912"/>
      </dsp:txXfrm>
    </dsp:sp>
    <dsp:sp modelId="{8EAEA4B6-6D71-BD43-A6EE-B85434738216}">
      <dsp:nvSpPr>
        <dsp:cNvPr id="0" name=""/>
        <dsp:cNvSpPr/>
      </dsp:nvSpPr>
      <dsp:spPr>
        <a:xfrm>
          <a:off x="3917936" y="694262"/>
          <a:ext cx="1107281" cy="44291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AB &amp; SSG, V4</a:t>
          </a:r>
        </a:p>
      </dsp:txBody>
      <dsp:txXfrm>
        <a:off x="4139392" y="694262"/>
        <a:ext cx="664369" cy="442912"/>
      </dsp:txXfrm>
    </dsp:sp>
    <dsp:sp modelId="{D4ECD04E-B977-7648-BA2C-14098CBBDF7D}">
      <dsp:nvSpPr>
        <dsp:cNvPr id="0" name=""/>
        <dsp:cNvSpPr/>
      </dsp:nvSpPr>
      <dsp:spPr>
        <a:xfrm>
          <a:off x="4914489" y="694262"/>
          <a:ext cx="1107281" cy="44291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Use</a:t>
          </a:r>
        </a:p>
      </dsp:txBody>
      <dsp:txXfrm>
        <a:off x="5135945" y="694262"/>
        <a:ext cx="664369" cy="4429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52D6F6-5762-6246-8D75-AAA56F043194}" type="datetimeFigureOut">
              <a:rPr lang="en-US" smtClean="0"/>
              <a:t>9/14/19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439A9D-3BEA-8846-AE7B-FC939B12C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66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903E27-382C-2A4D-8100-9FD3EFD80E41}" type="datetimeFigureOut">
              <a:rPr lang="en-US" smtClean="0"/>
              <a:t>9/14/19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F424B-4BED-244D-B6A4-A48AA9E13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091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0C5BC-576C-9D4A-AAE4-8B26D480118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4653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0C5BC-576C-9D4A-AAE4-8B26D480118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5062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F424B-4BED-244D-B6A4-A48AA9E13D4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740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0C5BC-576C-9D4A-AAE4-8B26D480118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750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F424B-4BED-244D-B6A4-A48AA9E13D4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7148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F424B-4BED-244D-B6A4-A48AA9E13D4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9130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F424B-4BED-244D-B6A4-A48AA9E13D4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3042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F424B-4BED-244D-B6A4-A48AA9E13D4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979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F424B-4BED-244D-B6A4-A48AA9E13D4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3755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F424B-4BED-244D-B6A4-A48AA9E13D4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641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9F424B-4BED-244D-B6A4-A48AA9E13D4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947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86C26-E72C-004D-8CD9-07FC49EB66D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7151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F424B-4BED-244D-B6A4-A48AA9E13D4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175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86C26-E72C-004D-8CD9-07FC49EB66D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0366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86C26-E72C-004D-8CD9-07FC49EB66D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279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F424B-4BED-244D-B6A4-A48AA9E13D4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263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F424B-4BED-244D-B6A4-A48AA9E13D4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6711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None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F424B-4BED-244D-B6A4-A48AA9E13D4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6976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F424B-4BED-244D-B6A4-A48AA9E13D4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32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0C5BC-576C-9D4A-AAE4-8B26D4801187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7792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F424B-4BED-244D-B6A4-A48AA9E13D4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222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86C26-E72C-004D-8CD9-07FC49EB66D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11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F424B-4BED-244D-B6A4-A48AA9E13D4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371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F424B-4BED-244D-B6A4-A48AA9E13D4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54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86C26-E72C-004D-8CD9-07FC49EB66D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71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86C26-E72C-004D-8CD9-07FC49EB66D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8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86C26-E72C-004D-8CD9-07FC49EB66D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3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86C26-E72C-004D-8CD9-07FC49EB66D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3769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F424B-4BED-244D-B6A4-A48AA9E13D4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916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86C26-E72C-004D-8CD9-07FC49EB66D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652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B8EB1-F67C-F64E-93D2-946501785455}" type="datetimeFigureOut">
              <a:rPr lang="en-US" smtClean="0"/>
              <a:t>9/14/19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1944F-9285-7048-BF7A-9363EE817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298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B8EB1-F67C-F64E-93D2-946501785455}" type="datetimeFigureOut">
              <a:rPr lang="en-US" smtClean="0"/>
              <a:t>9/14/19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1944F-9285-7048-BF7A-9363EE817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654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B8EB1-F67C-F64E-93D2-946501785455}" type="datetimeFigureOut">
              <a:rPr lang="en-US" smtClean="0"/>
              <a:t>9/14/19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1944F-9285-7048-BF7A-9363EE817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615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B8EB1-F67C-F64E-93D2-946501785455}" type="datetimeFigureOut">
              <a:rPr lang="en-US" smtClean="0"/>
              <a:t>9/14/19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1944F-9285-7048-BF7A-9363EE817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642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B8EB1-F67C-F64E-93D2-946501785455}" type="datetimeFigureOut">
              <a:rPr lang="en-US" smtClean="0"/>
              <a:t>9/14/19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1944F-9285-7048-BF7A-9363EE817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785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B8EB1-F67C-F64E-93D2-946501785455}" type="datetimeFigureOut">
              <a:rPr lang="en-US" smtClean="0"/>
              <a:t>9/14/19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1944F-9285-7048-BF7A-9363EE817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736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B8EB1-F67C-F64E-93D2-946501785455}" type="datetimeFigureOut">
              <a:rPr lang="en-US" smtClean="0"/>
              <a:t>9/14/19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1944F-9285-7048-BF7A-9363EE817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488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B8EB1-F67C-F64E-93D2-946501785455}" type="datetimeFigureOut">
              <a:rPr lang="en-US" smtClean="0"/>
              <a:t>9/14/19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1944F-9285-7048-BF7A-9363EE817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72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B8EB1-F67C-F64E-93D2-946501785455}" type="datetimeFigureOut">
              <a:rPr lang="en-US" smtClean="0"/>
              <a:t>9/14/19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1944F-9285-7048-BF7A-9363EE817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635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B8EB1-F67C-F64E-93D2-946501785455}" type="datetimeFigureOut">
              <a:rPr lang="en-US" smtClean="0"/>
              <a:t>9/14/19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1944F-9285-7048-BF7A-9363EE817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3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B8EB1-F67C-F64E-93D2-946501785455}" type="datetimeFigureOut">
              <a:rPr lang="en-US" smtClean="0"/>
              <a:t>9/14/19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1944F-9285-7048-BF7A-9363EE817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261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B8EB1-F67C-F64E-93D2-946501785455}" type="datetimeFigureOut">
              <a:rPr lang="en-US" smtClean="0"/>
              <a:t>9/14/19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1944F-9285-7048-BF7A-9363EE8171B1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98" y="5652813"/>
            <a:ext cx="2414587" cy="784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379" y="5652813"/>
            <a:ext cx="1588447" cy="7035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31CF64F-EC27-6349-B54F-FA3255105A80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826310" y="5670261"/>
            <a:ext cx="1491380" cy="66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573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2851"/>
            <a:ext cx="7772400" cy="2126510"/>
          </a:xfrm>
        </p:spPr>
        <p:txBody>
          <a:bodyPr>
            <a:normAutofit fontScale="90000"/>
          </a:bodyPr>
          <a:lstStyle/>
          <a:p>
            <a:r>
              <a:rPr lang="en-US" sz="4900" b="1" dirty="0">
                <a:solidFill>
                  <a:srgbClr val="0070C0"/>
                </a:solidFill>
              </a:rPr>
              <a:t>Prescribing Safety Assessment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sz="1600" dirty="0">
                <a:solidFill>
                  <a:srgbClr val="0070C0"/>
                </a:solidFill>
              </a:rPr>
              <a:t> 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sz="2667" b="1" dirty="0">
                <a:solidFill>
                  <a:srgbClr val="0070C0"/>
                </a:solidFill>
              </a:rPr>
              <a:t>Training Workshop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969361"/>
            <a:ext cx="7772400" cy="2585336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Introduction to PSA item authoring</a:t>
            </a:r>
          </a:p>
          <a:p>
            <a:r>
              <a:rPr lang="en-US" sz="2800" i="1" dirty="0">
                <a:solidFill>
                  <a:srgbClr val="0070C0"/>
                </a:solidFill>
              </a:rPr>
              <a:t>PWS, REV &amp; CAL items</a:t>
            </a:r>
          </a:p>
          <a:p>
            <a:r>
              <a:rPr lang="en-US" sz="2800" dirty="0" err="1">
                <a:solidFill>
                  <a:srgbClr val="0070C0"/>
                </a:solidFill>
              </a:rPr>
              <a:t>Dr</a:t>
            </a:r>
            <a:r>
              <a:rPr lang="en-US" sz="2800" dirty="0">
                <a:solidFill>
                  <a:srgbClr val="0070C0"/>
                </a:solidFill>
              </a:rPr>
              <a:t> Lynne Bollington</a:t>
            </a:r>
          </a:p>
          <a:p>
            <a:endParaRPr lang="en-US" sz="3600" i="1" dirty="0"/>
          </a:p>
          <a:p>
            <a:endParaRPr lang="en-US" sz="3600" i="1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82800" y="6477000"/>
            <a:ext cx="5327650" cy="29845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390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783790" y="223619"/>
            <a:ext cx="37160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</a:rPr>
              <a:t>Adding new item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231" y="1744967"/>
            <a:ext cx="8681200" cy="24429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081320-607C-A74F-9E0C-40777E82E295}"/>
              </a:ext>
            </a:extLst>
          </p:cNvPr>
          <p:cNvSpPr txBox="1"/>
          <p:nvPr/>
        </p:nvSpPr>
        <p:spPr>
          <a:xfrm>
            <a:off x="301231" y="4613564"/>
            <a:ext cx="1305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Side menu expands to show text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4CA2D32-096A-584B-924E-31220CAD9360}"/>
              </a:ext>
            </a:extLst>
          </p:cNvPr>
          <p:cNvCxnSpPr>
            <a:cxnSpLocks/>
          </p:cNvCxnSpPr>
          <p:nvPr/>
        </p:nvCxnSpPr>
        <p:spPr>
          <a:xfrm flipV="1">
            <a:off x="845127" y="4187918"/>
            <a:ext cx="0" cy="4256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6692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Prescribing items (PWS)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b="1" dirty="0"/>
              <a:t>PWS items </a:t>
            </a:r>
            <a:r>
              <a:rPr lang="en-GB" sz="2800" dirty="0"/>
              <a:t>present a scenario where a prescription is required</a:t>
            </a:r>
            <a:endParaRPr lang="en-GB" sz="2800" b="1" dirty="0"/>
          </a:p>
          <a:p>
            <a:r>
              <a:rPr lang="en-GB" sz="2800" b="1" i="1" dirty="0"/>
              <a:t>Reasoning and judgement</a:t>
            </a:r>
            <a:br>
              <a:rPr lang="en-GB" sz="2800" b="1" dirty="0"/>
            </a:br>
            <a:r>
              <a:rPr lang="en-GB" sz="2400" i="1" dirty="0"/>
              <a:t>Deciding on the most appropriate prescription to write, based on the clinical circumstances</a:t>
            </a:r>
            <a:endParaRPr lang="en-GB" sz="2400" b="1" i="1" dirty="0"/>
          </a:p>
          <a:p>
            <a:r>
              <a:rPr lang="en-GB" sz="2800" b="1" i="1" dirty="0"/>
              <a:t>Measurable action</a:t>
            </a:r>
            <a:br>
              <a:rPr lang="en-GB" sz="2800" b="1" dirty="0"/>
            </a:br>
            <a:r>
              <a:rPr lang="en-GB" sz="2400" i="1" dirty="0"/>
              <a:t>Writing a safe, effective prescription for a single medicine to tackle a specific indication or syndrome.</a:t>
            </a:r>
          </a:p>
        </p:txBody>
      </p:sp>
    </p:spTree>
    <p:extLst>
      <p:ext uri="{BB962C8B-B14F-4D97-AF65-F5344CB8AC3E}">
        <p14:creationId xmlns:p14="http://schemas.microsoft.com/office/powerpoint/2010/main" val="2945857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418" y="980842"/>
            <a:ext cx="7222062" cy="57196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5882" y="272956"/>
            <a:ext cx="43542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Starting a new item</a:t>
            </a:r>
          </a:p>
        </p:txBody>
      </p:sp>
    </p:spTree>
    <p:extLst>
      <p:ext uri="{BB962C8B-B14F-4D97-AF65-F5344CB8AC3E}">
        <p14:creationId xmlns:p14="http://schemas.microsoft.com/office/powerpoint/2010/main" val="672073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881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Select a prescription chart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5354" y="2349036"/>
            <a:ext cx="8111446" cy="2834482"/>
          </a:xfrm>
        </p:spPr>
      </p:pic>
    </p:spTree>
    <p:extLst>
      <p:ext uri="{BB962C8B-B14F-4D97-AF65-F5344CB8AC3E}">
        <p14:creationId xmlns:p14="http://schemas.microsoft.com/office/powerpoint/2010/main" val="31021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7343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Write a case presentation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93221" y="1618886"/>
            <a:ext cx="6157557" cy="2332243"/>
          </a:xfrm>
        </p:spPr>
      </p:pic>
    </p:spTree>
    <p:extLst>
      <p:ext uri="{BB962C8B-B14F-4D97-AF65-F5344CB8AC3E}">
        <p14:creationId xmlns:p14="http://schemas.microsoft.com/office/powerpoint/2010/main" val="1271335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1239" y="495071"/>
            <a:ext cx="6644288" cy="114300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Edit the prescribing request as appropriate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3801" y="2598290"/>
            <a:ext cx="4796398" cy="2529782"/>
          </a:xfrm>
        </p:spPr>
      </p:pic>
    </p:spTree>
    <p:extLst>
      <p:ext uri="{BB962C8B-B14F-4D97-AF65-F5344CB8AC3E}">
        <p14:creationId xmlns:p14="http://schemas.microsoft.com/office/powerpoint/2010/main" val="1130413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i="1" dirty="0">
                <a:solidFill>
                  <a:srgbClr val="0070C0"/>
                </a:solidFill>
              </a:rPr>
              <a:t>Suggest</a:t>
            </a:r>
            <a:r>
              <a:rPr lang="en-US" sz="4000" dirty="0">
                <a:solidFill>
                  <a:srgbClr val="0070C0"/>
                </a:solidFill>
              </a:rPr>
              <a:t> a marking scheme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903939"/>
            <a:ext cx="8229600" cy="2526412"/>
          </a:xfrm>
        </p:spPr>
      </p:pic>
    </p:spTree>
    <p:extLst>
      <p:ext uri="{BB962C8B-B14F-4D97-AF65-F5344CB8AC3E}">
        <p14:creationId xmlns:p14="http://schemas.microsoft.com/office/powerpoint/2010/main" val="16814758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Or select a drug set (if available)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90038" y="2340420"/>
            <a:ext cx="3763924" cy="1680746"/>
          </a:xfrm>
        </p:spPr>
      </p:pic>
    </p:spTree>
    <p:extLst>
      <p:ext uri="{BB962C8B-B14F-4D97-AF65-F5344CB8AC3E}">
        <p14:creationId xmlns:p14="http://schemas.microsoft.com/office/powerpoint/2010/main" val="351746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480480" y="2387600"/>
            <a:ext cx="4637301" cy="2751919"/>
          </a:xfrm>
          <a:prstGeom prst="roundRect">
            <a:avLst>
              <a:gd name="adj" fmla="val 8572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Use the </a:t>
            </a:r>
            <a:r>
              <a:rPr lang="en-US" sz="2400" i="1" dirty="0"/>
              <a:t>British National Formulary</a:t>
            </a:r>
            <a:r>
              <a:rPr lang="en-US" sz="2400" dirty="0"/>
              <a:t>, to which the candidates will have access throughout, as the ultimate arbiter of dose ranges, routes, indications, contra-indications, etc.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081" y="1289098"/>
            <a:ext cx="647700" cy="419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651" y="1268152"/>
            <a:ext cx="647700" cy="406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89" y="1242752"/>
            <a:ext cx="3517900" cy="863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466" y="292100"/>
            <a:ext cx="51689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0715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716" y="290069"/>
            <a:ext cx="872092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Include justifications for optimal and suboptimal answers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450376" y="2083092"/>
            <a:ext cx="8229600" cy="271401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8848" y="1632731"/>
            <a:ext cx="1905000" cy="7835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48848" y="2416239"/>
            <a:ext cx="2483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Remember to save the mark scheme after adding each drug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9032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Agenda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PSA item development process</a:t>
            </a:r>
          </a:p>
          <a:p>
            <a:r>
              <a:rPr lang="en-US" dirty="0"/>
              <a:t>Creating new items</a:t>
            </a:r>
          </a:p>
        </p:txBody>
      </p:sp>
    </p:spTree>
    <p:extLst>
      <p:ext uri="{BB962C8B-B14F-4D97-AF65-F5344CB8AC3E}">
        <p14:creationId xmlns:p14="http://schemas.microsoft.com/office/powerpoint/2010/main" val="21361442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For IV fluids, indicate which volumes </a:t>
            </a:r>
            <a:br>
              <a:rPr lang="en-US" sz="4000" dirty="0">
                <a:solidFill>
                  <a:srgbClr val="0070C0"/>
                </a:solidFill>
              </a:rPr>
            </a:br>
            <a:r>
              <a:rPr lang="en-US" sz="4000" b="1" dirty="0">
                <a:solidFill>
                  <a:srgbClr val="0070C0"/>
                </a:solidFill>
              </a:rPr>
              <a:t>and</a:t>
            </a:r>
            <a:r>
              <a:rPr lang="en-US" sz="4000" dirty="0">
                <a:solidFill>
                  <a:srgbClr val="0070C0"/>
                </a:solidFill>
              </a:rPr>
              <a:t> which rates are acceptable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438109"/>
            <a:ext cx="8229600" cy="336711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676" y="4553829"/>
            <a:ext cx="8014648" cy="1016694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204070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734" y="37244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System navigation help tools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0784" y="4103978"/>
            <a:ext cx="2221687" cy="38801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96524" y="1880184"/>
            <a:ext cx="2063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viewing mode: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3763" y="1880184"/>
            <a:ext cx="1495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edit mode: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C0AC075-71AD-DF48-BE51-803040BA74AD}"/>
              </a:ext>
            </a:extLst>
          </p:cNvPr>
          <p:cNvGrpSpPr/>
          <p:nvPr/>
        </p:nvGrpSpPr>
        <p:grpSpPr>
          <a:xfrm>
            <a:off x="897207" y="3369910"/>
            <a:ext cx="2411198" cy="1034870"/>
            <a:chOff x="5875045" y="1608244"/>
            <a:chExt cx="2411198" cy="103487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26799" y="2235201"/>
              <a:ext cx="1231900" cy="407913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5875045" y="1635794"/>
              <a:ext cx="5517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edit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782937" y="1608244"/>
              <a:ext cx="7791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delete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658699" y="1615744"/>
              <a:ext cx="6275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copy</a:t>
              </a:r>
            </a:p>
          </p:txBody>
        </p:sp>
        <p:cxnSp>
          <p:nvCxnSpPr>
            <p:cNvPr id="7" name="Straight Connector 6"/>
            <p:cNvCxnSpPr>
              <a:stCxn id="3" idx="2"/>
            </p:cNvCxnSpPr>
            <p:nvPr/>
          </p:nvCxnSpPr>
          <p:spPr>
            <a:xfrm>
              <a:off x="6150922" y="2005126"/>
              <a:ext cx="413651" cy="33929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4" idx="2"/>
            </p:cNvCxnSpPr>
            <p:nvPr/>
          </p:nvCxnSpPr>
          <p:spPr>
            <a:xfrm flipH="1">
              <a:off x="7042749" y="1977576"/>
              <a:ext cx="129750" cy="33011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7545505" y="1977576"/>
              <a:ext cx="292433" cy="30926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2E9DB48A-5AE2-C547-A2F2-EB5E6C90E3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0775" y="2900010"/>
            <a:ext cx="4635500" cy="4699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AE8EB8E-72EE-D340-B0F7-04620E3F1BAC}"/>
              </a:ext>
            </a:extLst>
          </p:cNvPr>
          <p:cNvSpPr/>
          <p:nvPr/>
        </p:nvSpPr>
        <p:spPr>
          <a:xfrm>
            <a:off x="552734" y="1624661"/>
            <a:ext cx="3423598" cy="372319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56701BA-1C3F-684C-9567-18A46C4BFA20}"/>
              </a:ext>
            </a:extLst>
          </p:cNvPr>
          <p:cNvSpPr/>
          <p:nvPr/>
        </p:nvSpPr>
        <p:spPr>
          <a:xfrm>
            <a:off x="4252210" y="1624661"/>
            <a:ext cx="4692631" cy="372319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9489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114300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Item usage and performance data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2187546"/>
            <a:ext cx="8975779" cy="4245709"/>
          </a:xfrm>
        </p:spPr>
      </p:pic>
      <p:sp>
        <p:nvSpPr>
          <p:cNvPr id="6" name="Double Bracket 5"/>
          <p:cNvSpPr/>
          <p:nvPr/>
        </p:nvSpPr>
        <p:spPr>
          <a:xfrm>
            <a:off x="7490138" y="2630722"/>
            <a:ext cx="409431" cy="3493827"/>
          </a:xfrm>
          <a:prstGeom prst="bracket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uble Bracket 8"/>
          <p:cNvSpPr/>
          <p:nvPr/>
        </p:nvSpPr>
        <p:spPr>
          <a:xfrm>
            <a:off x="8010194" y="2187546"/>
            <a:ext cx="842859" cy="327547"/>
          </a:xfrm>
          <a:prstGeom prst="bracket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000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116" y="1139732"/>
            <a:ext cx="811712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This item was insufficiently focused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6" name="Content Placeholder 5" descr="Screen Shot 2015-09-11 at 10.16.41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806" b="-23806"/>
          <a:stretch/>
        </p:blipFill>
        <p:spPr>
          <a:xfrm>
            <a:off x="646850" y="1410981"/>
            <a:ext cx="8229600" cy="4594246"/>
          </a:xfrm>
        </p:spPr>
      </p:pic>
      <p:sp>
        <p:nvSpPr>
          <p:cNvPr id="3" name="TextBox 2"/>
          <p:cNvSpPr txBox="1"/>
          <p:nvPr/>
        </p:nvSpPr>
        <p:spPr>
          <a:xfrm>
            <a:off x="7575598" y="219257"/>
            <a:ext cx="11821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Fac</a:t>
            </a:r>
            <a:r>
              <a:rPr lang="en-US" dirty="0">
                <a:solidFill>
                  <a:srgbClr val="FF0000"/>
                </a:solidFill>
              </a:rPr>
              <a:t>: 98.6%</a:t>
            </a:r>
          </a:p>
          <a:p>
            <a:r>
              <a:rPr lang="en-US" dirty="0">
                <a:solidFill>
                  <a:srgbClr val="FF0000"/>
                </a:solidFill>
              </a:rPr>
              <a:t>Dis: 0.084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886166" y="351426"/>
            <a:ext cx="1107281" cy="442912"/>
            <a:chOff x="2976" y="1810543"/>
            <a:chExt cx="1107281" cy="442912"/>
          </a:xfrm>
        </p:grpSpPr>
        <p:sp>
          <p:nvSpPr>
            <p:cNvPr id="55" name="Chevron 54"/>
            <p:cNvSpPr/>
            <p:nvPr/>
          </p:nvSpPr>
          <p:spPr>
            <a:xfrm>
              <a:off x="2976" y="1810543"/>
              <a:ext cx="1107281" cy="442912"/>
            </a:xfrm>
            <a:prstGeom prst="chevr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6" name="Chevron 4"/>
            <p:cNvSpPr/>
            <p:nvPr/>
          </p:nvSpPr>
          <p:spPr>
            <a:xfrm>
              <a:off x="224432" y="1810543"/>
              <a:ext cx="664369" cy="4429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007" tIns="18669" rIns="18669" bIns="1866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/>
                <a:t>New, V0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1882719" y="351426"/>
            <a:ext cx="1107281" cy="442912"/>
            <a:chOff x="999529" y="1810543"/>
            <a:chExt cx="1107281" cy="442912"/>
          </a:xfrm>
        </p:grpSpPr>
        <p:sp>
          <p:nvSpPr>
            <p:cNvPr id="58" name="Chevron 57"/>
            <p:cNvSpPr/>
            <p:nvPr/>
          </p:nvSpPr>
          <p:spPr>
            <a:xfrm>
              <a:off x="999529" y="1810543"/>
              <a:ext cx="1107281" cy="442912"/>
            </a:xfrm>
            <a:prstGeom prst="chevr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9" name="Chevron 6"/>
            <p:cNvSpPr/>
            <p:nvPr/>
          </p:nvSpPr>
          <p:spPr>
            <a:xfrm>
              <a:off x="1220985" y="1810543"/>
              <a:ext cx="664369" cy="4429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007" tIns="18669" rIns="18669" bIns="1866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/>
                <a:t>Submit, V1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879272" y="351426"/>
            <a:ext cx="1107281" cy="442912"/>
            <a:chOff x="1996082" y="1810543"/>
            <a:chExt cx="1107281" cy="442912"/>
          </a:xfrm>
        </p:grpSpPr>
        <p:sp>
          <p:nvSpPr>
            <p:cNvPr id="61" name="Chevron 60"/>
            <p:cNvSpPr/>
            <p:nvPr/>
          </p:nvSpPr>
          <p:spPr>
            <a:xfrm>
              <a:off x="1996082" y="1810543"/>
              <a:ext cx="1107281" cy="442912"/>
            </a:xfrm>
            <a:prstGeom prst="chevr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2" name="Chevron 8"/>
            <p:cNvSpPr/>
            <p:nvPr/>
          </p:nvSpPr>
          <p:spPr>
            <a:xfrm>
              <a:off x="2217538" y="1810543"/>
              <a:ext cx="664369" cy="4429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007" tIns="18669" rIns="18669" bIns="1866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/>
                <a:t>Edit, V2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3875825" y="351426"/>
            <a:ext cx="1107281" cy="442912"/>
            <a:chOff x="2992635" y="1810543"/>
            <a:chExt cx="1107281" cy="442912"/>
          </a:xfrm>
        </p:grpSpPr>
        <p:sp>
          <p:nvSpPr>
            <p:cNvPr id="64" name="Chevron 63"/>
            <p:cNvSpPr/>
            <p:nvPr/>
          </p:nvSpPr>
          <p:spPr>
            <a:xfrm>
              <a:off x="2992635" y="1810543"/>
              <a:ext cx="1107281" cy="442912"/>
            </a:xfrm>
            <a:prstGeom prst="chevr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5" name="Chevron 10"/>
            <p:cNvSpPr/>
            <p:nvPr/>
          </p:nvSpPr>
          <p:spPr>
            <a:xfrm>
              <a:off x="3214091" y="1810543"/>
              <a:ext cx="664369" cy="4429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007" tIns="18669" rIns="18669" bIns="1866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/>
                <a:t>PRM, V3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4872379" y="351426"/>
            <a:ext cx="1107281" cy="442912"/>
            <a:chOff x="3989189" y="1810543"/>
            <a:chExt cx="1107281" cy="442912"/>
          </a:xfrm>
        </p:grpSpPr>
        <p:sp>
          <p:nvSpPr>
            <p:cNvPr id="67" name="Chevron 66"/>
            <p:cNvSpPr/>
            <p:nvPr/>
          </p:nvSpPr>
          <p:spPr>
            <a:xfrm>
              <a:off x="3989189" y="1810543"/>
              <a:ext cx="1107281" cy="442912"/>
            </a:xfrm>
            <a:prstGeom prst="chevr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8" name="Chevron 12"/>
            <p:cNvSpPr/>
            <p:nvPr/>
          </p:nvSpPr>
          <p:spPr>
            <a:xfrm>
              <a:off x="4210645" y="1810543"/>
              <a:ext cx="664369" cy="4429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007" tIns="18669" rIns="18669" bIns="1866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/>
                <a:t>AB &amp; SSG, V4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5868932" y="351426"/>
            <a:ext cx="1107281" cy="442912"/>
            <a:chOff x="4985742" y="1810543"/>
            <a:chExt cx="1107281" cy="442912"/>
          </a:xfrm>
          <a:solidFill>
            <a:srgbClr val="92D050"/>
          </a:solidFill>
        </p:grpSpPr>
        <p:sp>
          <p:nvSpPr>
            <p:cNvPr id="70" name="Chevron 69"/>
            <p:cNvSpPr/>
            <p:nvPr/>
          </p:nvSpPr>
          <p:spPr>
            <a:xfrm>
              <a:off x="4985742" y="1810543"/>
              <a:ext cx="1107281" cy="442912"/>
            </a:xfrm>
            <a:prstGeom prst="chevron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1" name="Chevron 14"/>
            <p:cNvSpPr/>
            <p:nvPr/>
          </p:nvSpPr>
          <p:spPr>
            <a:xfrm>
              <a:off x="5207198" y="1810543"/>
              <a:ext cx="664369" cy="44291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007" tIns="18669" rIns="18669" bIns="1866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/>
                <a:t>Use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1826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620" y="841802"/>
            <a:ext cx="8229600" cy="758398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 . . there were too many correct answers</a:t>
            </a:r>
          </a:p>
        </p:txBody>
      </p:sp>
      <p:pic>
        <p:nvPicPr>
          <p:cNvPr id="8" name="Content Placeholder 7" descr="Screen Shot 2015-09-11 at 10.14.06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2" b="7762"/>
          <a:stretch>
            <a:fillRect/>
          </a:stretch>
        </p:blipFill>
        <p:spPr>
          <a:xfrm>
            <a:off x="457200" y="1600200"/>
            <a:ext cx="8229600" cy="4978021"/>
          </a:xfrm>
        </p:spPr>
      </p:pic>
      <p:sp>
        <p:nvSpPr>
          <p:cNvPr id="4" name="TextBox 3"/>
          <p:cNvSpPr txBox="1"/>
          <p:nvPr/>
        </p:nvSpPr>
        <p:spPr>
          <a:xfrm>
            <a:off x="7456192" y="258547"/>
            <a:ext cx="1134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Fac</a:t>
            </a:r>
            <a:r>
              <a:rPr lang="en-US" dirty="0">
                <a:solidFill>
                  <a:srgbClr val="FF0000"/>
                </a:solidFill>
              </a:rPr>
              <a:t> 98.6%</a:t>
            </a:r>
          </a:p>
          <a:p>
            <a:r>
              <a:rPr lang="en-US" dirty="0">
                <a:solidFill>
                  <a:srgbClr val="FF0000"/>
                </a:solidFill>
              </a:rPr>
              <a:t>Dis: 0.084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886166" y="351426"/>
            <a:ext cx="1107281" cy="442912"/>
            <a:chOff x="2976" y="1810543"/>
            <a:chExt cx="1107281" cy="442912"/>
          </a:xfrm>
        </p:grpSpPr>
        <p:sp>
          <p:nvSpPr>
            <p:cNvPr id="25" name="Chevron 24"/>
            <p:cNvSpPr/>
            <p:nvPr/>
          </p:nvSpPr>
          <p:spPr>
            <a:xfrm>
              <a:off x="2976" y="1810543"/>
              <a:ext cx="1107281" cy="442912"/>
            </a:xfrm>
            <a:prstGeom prst="chevr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Chevron 4"/>
            <p:cNvSpPr/>
            <p:nvPr/>
          </p:nvSpPr>
          <p:spPr>
            <a:xfrm>
              <a:off x="224432" y="1810543"/>
              <a:ext cx="664369" cy="4429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007" tIns="18669" rIns="18669" bIns="1866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/>
                <a:t>New, V0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882719" y="351426"/>
            <a:ext cx="1107281" cy="442912"/>
            <a:chOff x="999529" y="1810543"/>
            <a:chExt cx="1107281" cy="442912"/>
          </a:xfrm>
        </p:grpSpPr>
        <p:sp>
          <p:nvSpPr>
            <p:cNvPr id="28" name="Chevron 27"/>
            <p:cNvSpPr/>
            <p:nvPr/>
          </p:nvSpPr>
          <p:spPr>
            <a:xfrm>
              <a:off x="999529" y="1810543"/>
              <a:ext cx="1107281" cy="442912"/>
            </a:xfrm>
            <a:prstGeom prst="chevr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Chevron 6"/>
            <p:cNvSpPr/>
            <p:nvPr/>
          </p:nvSpPr>
          <p:spPr>
            <a:xfrm>
              <a:off x="1220985" y="1810543"/>
              <a:ext cx="664369" cy="4429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007" tIns="18669" rIns="18669" bIns="1866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/>
                <a:t>Submit, V1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879272" y="351426"/>
            <a:ext cx="1107281" cy="442912"/>
            <a:chOff x="1996082" y="1810543"/>
            <a:chExt cx="1107281" cy="442912"/>
          </a:xfrm>
        </p:grpSpPr>
        <p:sp>
          <p:nvSpPr>
            <p:cNvPr id="31" name="Chevron 30"/>
            <p:cNvSpPr/>
            <p:nvPr/>
          </p:nvSpPr>
          <p:spPr>
            <a:xfrm>
              <a:off x="1996082" y="1810543"/>
              <a:ext cx="1107281" cy="442912"/>
            </a:xfrm>
            <a:prstGeom prst="chevr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Chevron 8"/>
            <p:cNvSpPr/>
            <p:nvPr/>
          </p:nvSpPr>
          <p:spPr>
            <a:xfrm>
              <a:off x="2217538" y="1810543"/>
              <a:ext cx="664369" cy="4429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007" tIns="18669" rIns="18669" bIns="1866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/>
                <a:t>Edit, V2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875825" y="351426"/>
            <a:ext cx="1107281" cy="442912"/>
            <a:chOff x="2992635" y="1810543"/>
            <a:chExt cx="1107281" cy="442912"/>
          </a:xfrm>
        </p:grpSpPr>
        <p:sp>
          <p:nvSpPr>
            <p:cNvPr id="34" name="Chevron 33"/>
            <p:cNvSpPr/>
            <p:nvPr/>
          </p:nvSpPr>
          <p:spPr>
            <a:xfrm>
              <a:off x="2992635" y="1810543"/>
              <a:ext cx="1107281" cy="442912"/>
            </a:xfrm>
            <a:prstGeom prst="chevr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Chevron 10"/>
            <p:cNvSpPr/>
            <p:nvPr/>
          </p:nvSpPr>
          <p:spPr>
            <a:xfrm>
              <a:off x="3214091" y="1810543"/>
              <a:ext cx="664369" cy="4429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007" tIns="18669" rIns="18669" bIns="1866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/>
                <a:t>PRM, V3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872379" y="351426"/>
            <a:ext cx="1107281" cy="442912"/>
            <a:chOff x="3989189" y="1810543"/>
            <a:chExt cx="1107281" cy="442912"/>
          </a:xfrm>
        </p:grpSpPr>
        <p:sp>
          <p:nvSpPr>
            <p:cNvPr id="37" name="Chevron 36"/>
            <p:cNvSpPr/>
            <p:nvPr/>
          </p:nvSpPr>
          <p:spPr>
            <a:xfrm>
              <a:off x="3989189" y="1810543"/>
              <a:ext cx="1107281" cy="442912"/>
            </a:xfrm>
            <a:prstGeom prst="chevr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Chevron 12"/>
            <p:cNvSpPr/>
            <p:nvPr/>
          </p:nvSpPr>
          <p:spPr>
            <a:xfrm>
              <a:off x="4210645" y="1810543"/>
              <a:ext cx="664369" cy="4429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007" tIns="18669" rIns="18669" bIns="1866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/>
                <a:t>AB &amp; SSG, V4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868932" y="351426"/>
            <a:ext cx="1107281" cy="442912"/>
            <a:chOff x="4985742" y="1810543"/>
            <a:chExt cx="1107281" cy="442912"/>
          </a:xfrm>
          <a:solidFill>
            <a:srgbClr val="92D050"/>
          </a:solidFill>
        </p:grpSpPr>
        <p:sp>
          <p:nvSpPr>
            <p:cNvPr id="40" name="Chevron 39"/>
            <p:cNvSpPr/>
            <p:nvPr/>
          </p:nvSpPr>
          <p:spPr>
            <a:xfrm>
              <a:off x="4985742" y="1810543"/>
              <a:ext cx="1107281" cy="442912"/>
            </a:xfrm>
            <a:prstGeom prst="chevron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Chevron 14"/>
            <p:cNvSpPr/>
            <p:nvPr/>
          </p:nvSpPr>
          <p:spPr>
            <a:xfrm>
              <a:off x="5207198" y="1810543"/>
              <a:ext cx="664369" cy="44291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007" tIns="18669" rIns="18669" bIns="1866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/>
                <a:t>Use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2192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Prescription Review items (REV)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38712"/>
          </a:xfrm>
        </p:spPr>
        <p:txBody>
          <a:bodyPr>
            <a:noAutofit/>
          </a:bodyPr>
          <a:lstStyle/>
          <a:p>
            <a:pPr lvl="0"/>
            <a:r>
              <a:rPr lang="en-GB" sz="2400" b="1" i="1" dirty="0"/>
              <a:t>REV items </a:t>
            </a:r>
            <a:r>
              <a:rPr lang="en-GB" sz="2400" dirty="0"/>
              <a:t>present a prescription for review, that was </a:t>
            </a:r>
            <a:r>
              <a:rPr lang="en-GB" sz="2400" dirty="0">
                <a:solidFill>
                  <a:srgbClr val="0070C0"/>
                </a:solidFill>
              </a:rPr>
              <a:t>written by someone else</a:t>
            </a:r>
          </a:p>
          <a:p>
            <a:pPr lvl="0"/>
            <a:endParaRPr lang="en-GB" sz="2400" dirty="0"/>
          </a:p>
          <a:p>
            <a:pPr lvl="0"/>
            <a:r>
              <a:rPr lang="en-GB" sz="2400" b="1" i="1" dirty="0"/>
              <a:t>Reasoning and judgement</a:t>
            </a:r>
            <a:br>
              <a:rPr lang="en-GB" sz="2400" b="1" dirty="0"/>
            </a:br>
            <a:r>
              <a:rPr lang="en-GB" sz="2400" i="1" dirty="0"/>
              <a:t>Deciding which components of the prescription are inappropriate, unsafe or ineffective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37445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Identifying ADRs, interactions, contraindications and dose errors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7162" y="1985674"/>
            <a:ext cx="8229600" cy="279260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6D1F61-85FB-AF4A-AF13-63E6DF9C68EA}"/>
              </a:ext>
            </a:extLst>
          </p:cNvPr>
          <p:cNvSpPr txBox="1"/>
          <p:nvPr/>
        </p:nvSpPr>
        <p:spPr>
          <a:xfrm>
            <a:off x="692727" y="5140036"/>
            <a:ext cx="707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Only ONE dose error permitted - more than one is very unlikely in practice</a:t>
            </a:r>
          </a:p>
        </p:txBody>
      </p:sp>
    </p:spTree>
    <p:extLst>
      <p:ext uri="{BB962C8B-B14F-4D97-AF65-F5344CB8AC3E}">
        <p14:creationId xmlns:p14="http://schemas.microsoft.com/office/powerpoint/2010/main" val="8107088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Two questions, with 1-3 marks each (max 4 marks in total)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2315017"/>
            <a:ext cx="8229600" cy="2140986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B552A8-4A16-AC4A-8113-39688BC884D6}"/>
              </a:ext>
            </a:extLst>
          </p:cNvPr>
          <p:cNvSpPr txBox="1"/>
          <p:nvPr/>
        </p:nvSpPr>
        <p:spPr>
          <a:xfrm>
            <a:off x="595746" y="4752109"/>
            <a:ext cx="655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If one of the questions is an interaction, include ONE of the interacting drugs in the case presentation and lead-in so candidates don’t have to pick both drugs from the list of medicines.</a:t>
            </a:r>
          </a:p>
        </p:txBody>
      </p:sp>
    </p:spTree>
    <p:extLst>
      <p:ext uri="{BB962C8B-B14F-4D97-AF65-F5344CB8AC3E}">
        <p14:creationId xmlns:p14="http://schemas.microsoft.com/office/powerpoint/2010/main" val="17097784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House style is important here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7877" y="2499487"/>
            <a:ext cx="7941349" cy="2252621"/>
          </a:xfrm>
        </p:spPr>
      </p:pic>
      <p:sp>
        <p:nvSpPr>
          <p:cNvPr id="3" name="TextBox 2"/>
          <p:cNvSpPr txBox="1"/>
          <p:nvPr/>
        </p:nvSpPr>
        <p:spPr>
          <a:xfrm>
            <a:off x="1027368" y="3164132"/>
            <a:ext cx="15180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lower case, </a:t>
            </a:r>
          </a:p>
          <a:p>
            <a:r>
              <a:rPr lang="en-US" dirty="0">
                <a:solidFill>
                  <a:srgbClr val="FF0000"/>
                </a:solidFill>
              </a:rPr>
              <a:t>generic name,</a:t>
            </a:r>
          </a:p>
          <a:p>
            <a:r>
              <a:rPr lang="en-US" dirty="0">
                <a:solidFill>
                  <a:srgbClr val="FF0000"/>
                </a:solidFill>
              </a:rPr>
              <a:t>no strength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C75079-06D5-5542-825C-DDD4B462A377}"/>
              </a:ext>
            </a:extLst>
          </p:cNvPr>
          <p:cNvSpPr txBox="1"/>
          <p:nvPr/>
        </p:nvSpPr>
        <p:spPr>
          <a:xfrm>
            <a:off x="3678883" y="3164132"/>
            <a:ext cx="3726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Select from drop-down lists that appear when you begin to type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FB34F6-7240-B346-9DA9-27B696F47ED9}"/>
              </a:ext>
            </a:extLst>
          </p:cNvPr>
          <p:cNvSpPr/>
          <p:nvPr/>
        </p:nvSpPr>
        <p:spPr>
          <a:xfrm>
            <a:off x="2636780" y="2213835"/>
            <a:ext cx="2905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List between 6–10 medicines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3979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Calculation skill items (CAL)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38712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GB" sz="2800" b="1" dirty="0"/>
              <a:t>Competencies</a:t>
            </a:r>
          </a:p>
          <a:p>
            <a:pPr lvl="0"/>
            <a:r>
              <a:rPr lang="en-GB" sz="2800" b="1" i="1" dirty="0"/>
              <a:t>Reasoning and judgement</a:t>
            </a:r>
            <a:br>
              <a:rPr lang="en-GB" sz="2800" b="1" dirty="0"/>
            </a:br>
            <a:r>
              <a:rPr lang="en-GB" sz="2800" i="1" dirty="0"/>
              <a:t>Making an accurate drug calculation based on numerical information</a:t>
            </a:r>
            <a:br>
              <a:rPr lang="en-GB" sz="2800" b="1" i="1" dirty="0"/>
            </a:br>
            <a:r>
              <a:rPr lang="en-GB" sz="2800" b="1" i="1" dirty="0"/>
              <a:t> </a:t>
            </a:r>
            <a:endParaRPr lang="en-GB" sz="2800" dirty="0"/>
          </a:p>
          <a:p>
            <a:pPr lvl="0"/>
            <a:r>
              <a:rPr lang="en-GB" sz="2800" b="1" i="1" dirty="0"/>
              <a:t>Measurable action</a:t>
            </a:r>
            <a:br>
              <a:rPr lang="en-GB" sz="2800" b="1" dirty="0"/>
            </a:br>
            <a:r>
              <a:rPr lang="en-GB" sz="2800" i="1" dirty="0"/>
              <a:t>Recording the answer accurately with appropriate units of measurement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525386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Item development is a multi-stage process</a:t>
            </a: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253077343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939483" y="3291093"/>
            <a:ext cx="71986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rgbClr val="7030A0"/>
                </a:solidFill>
              </a:rPr>
              <a:t>5 stages of version control (V0–V4)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rgbClr val="7030A0"/>
                </a:solidFill>
              </a:rPr>
              <a:t>Only items at V0 &amp; VR can be edited by authors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rgbClr val="7030A0"/>
                </a:solidFill>
              </a:rPr>
              <a:t>Items may be returned to VR for revision and resubmission at any stage </a:t>
            </a:r>
          </a:p>
        </p:txBody>
      </p:sp>
      <p:sp>
        <p:nvSpPr>
          <p:cNvPr id="17" name="Right Brace 16"/>
          <p:cNvSpPr/>
          <p:nvPr/>
        </p:nvSpPr>
        <p:spPr>
          <a:xfrm rot="5400000">
            <a:off x="2298689" y="1716799"/>
            <a:ext cx="188377" cy="214943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342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All facts required to do the calculation </a:t>
            </a:r>
            <a:r>
              <a:rPr lang="en-US" b="1" dirty="0">
                <a:solidFill>
                  <a:srgbClr val="0070C0"/>
                </a:solidFill>
              </a:rPr>
              <a:t>must</a:t>
            </a:r>
            <a:r>
              <a:rPr lang="en-US" dirty="0">
                <a:solidFill>
                  <a:srgbClr val="0070C0"/>
                </a:solidFill>
              </a:rPr>
              <a:t> be included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457200" y="2573655"/>
            <a:ext cx="8229600" cy="1869367"/>
          </a:xfrm>
        </p:spPr>
      </p:pic>
    </p:spTree>
    <p:extLst>
      <p:ext uri="{BB962C8B-B14F-4D97-AF65-F5344CB8AC3E}">
        <p14:creationId xmlns:p14="http://schemas.microsoft.com/office/powerpoint/2010/main" val="13977900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871" y="84465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This item was too easy and did not discriminate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11351"/>
            <a:ext cx="8117271" cy="18400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92353" y="214703"/>
            <a:ext cx="11821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Fac</a:t>
            </a:r>
            <a:r>
              <a:rPr lang="en-US" dirty="0">
                <a:solidFill>
                  <a:srgbClr val="FF0000"/>
                </a:solidFill>
              </a:rPr>
              <a:t>: 98.0%</a:t>
            </a:r>
          </a:p>
          <a:p>
            <a:r>
              <a:rPr lang="en-US" dirty="0">
                <a:solidFill>
                  <a:srgbClr val="FF0000"/>
                </a:solidFill>
              </a:rPr>
              <a:t>Dis: 0.055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886166" y="351426"/>
            <a:ext cx="1107281" cy="442912"/>
            <a:chOff x="2976" y="1810543"/>
            <a:chExt cx="1107281" cy="442912"/>
          </a:xfrm>
        </p:grpSpPr>
        <p:sp>
          <p:nvSpPr>
            <p:cNvPr id="25" name="Chevron 24"/>
            <p:cNvSpPr/>
            <p:nvPr/>
          </p:nvSpPr>
          <p:spPr>
            <a:xfrm>
              <a:off x="2976" y="1810543"/>
              <a:ext cx="1107281" cy="442912"/>
            </a:xfrm>
            <a:prstGeom prst="chevr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Chevron 4"/>
            <p:cNvSpPr/>
            <p:nvPr/>
          </p:nvSpPr>
          <p:spPr>
            <a:xfrm>
              <a:off x="224432" y="1810543"/>
              <a:ext cx="664369" cy="4429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007" tIns="18669" rIns="18669" bIns="1866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/>
                <a:t>New, V0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882719" y="351426"/>
            <a:ext cx="1107281" cy="442912"/>
            <a:chOff x="999529" y="1810543"/>
            <a:chExt cx="1107281" cy="442912"/>
          </a:xfrm>
        </p:grpSpPr>
        <p:sp>
          <p:nvSpPr>
            <p:cNvPr id="28" name="Chevron 27"/>
            <p:cNvSpPr/>
            <p:nvPr/>
          </p:nvSpPr>
          <p:spPr>
            <a:xfrm>
              <a:off x="999529" y="1810543"/>
              <a:ext cx="1107281" cy="442912"/>
            </a:xfrm>
            <a:prstGeom prst="chevr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Chevron 6"/>
            <p:cNvSpPr/>
            <p:nvPr/>
          </p:nvSpPr>
          <p:spPr>
            <a:xfrm>
              <a:off x="1220985" y="1810543"/>
              <a:ext cx="664369" cy="4429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007" tIns="18669" rIns="18669" bIns="1866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/>
                <a:t>Submit, V1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879272" y="351426"/>
            <a:ext cx="1107281" cy="442912"/>
            <a:chOff x="1996082" y="1810543"/>
            <a:chExt cx="1107281" cy="442912"/>
          </a:xfrm>
        </p:grpSpPr>
        <p:sp>
          <p:nvSpPr>
            <p:cNvPr id="31" name="Chevron 30"/>
            <p:cNvSpPr/>
            <p:nvPr/>
          </p:nvSpPr>
          <p:spPr>
            <a:xfrm>
              <a:off x="1996082" y="1810543"/>
              <a:ext cx="1107281" cy="442912"/>
            </a:xfrm>
            <a:prstGeom prst="chevr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Chevron 8"/>
            <p:cNvSpPr/>
            <p:nvPr/>
          </p:nvSpPr>
          <p:spPr>
            <a:xfrm>
              <a:off x="2217538" y="1810543"/>
              <a:ext cx="664369" cy="4429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007" tIns="18669" rIns="18669" bIns="1866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/>
                <a:t>Edit, V2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875825" y="351426"/>
            <a:ext cx="1107281" cy="442912"/>
            <a:chOff x="2992635" y="1810543"/>
            <a:chExt cx="1107281" cy="442912"/>
          </a:xfrm>
        </p:grpSpPr>
        <p:sp>
          <p:nvSpPr>
            <p:cNvPr id="34" name="Chevron 33"/>
            <p:cNvSpPr/>
            <p:nvPr/>
          </p:nvSpPr>
          <p:spPr>
            <a:xfrm>
              <a:off x="2992635" y="1810543"/>
              <a:ext cx="1107281" cy="442912"/>
            </a:xfrm>
            <a:prstGeom prst="chevr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Chevron 10"/>
            <p:cNvSpPr/>
            <p:nvPr/>
          </p:nvSpPr>
          <p:spPr>
            <a:xfrm>
              <a:off x="3214091" y="1810543"/>
              <a:ext cx="664369" cy="4429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007" tIns="18669" rIns="18669" bIns="1866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/>
                <a:t>PRM, V3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872379" y="351426"/>
            <a:ext cx="1107281" cy="442912"/>
            <a:chOff x="3989189" y="1810543"/>
            <a:chExt cx="1107281" cy="442912"/>
          </a:xfrm>
        </p:grpSpPr>
        <p:sp>
          <p:nvSpPr>
            <p:cNvPr id="37" name="Chevron 36"/>
            <p:cNvSpPr/>
            <p:nvPr/>
          </p:nvSpPr>
          <p:spPr>
            <a:xfrm>
              <a:off x="3989189" y="1810543"/>
              <a:ext cx="1107281" cy="442912"/>
            </a:xfrm>
            <a:prstGeom prst="chevr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Chevron 12"/>
            <p:cNvSpPr/>
            <p:nvPr/>
          </p:nvSpPr>
          <p:spPr>
            <a:xfrm>
              <a:off x="4210645" y="1810543"/>
              <a:ext cx="664369" cy="4429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007" tIns="18669" rIns="18669" bIns="1866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/>
                <a:t>AB &amp; SSG, V4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868932" y="351426"/>
            <a:ext cx="1107281" cy="442912"/>
            <a:chOff x="4985742" y="1810543"/>
            <a:chExt cx="1107281" cy="442912"/>
          </a:xfrm>
          <a:solidFill>
            <a:srgbClr val="92D050"/>
          </a:solidFill>
        </p:grpSpPr>
        <p:sp>
          <p:nvSpPr>
            <p:cNvPr id="40" name="Chevron 39"/>
            <p:cNvSpPr/>
            <p:nvPr/>
          </p:nvSpPr>
          <p:spPr>
            <a:xfrm>
              <a:off x="4985742" y="1810543"/>
              <a:ext cx="1107281" cy="442912"/>
            </a:xfrm>
            <a:prstGeom prst="chevron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Chevron 14"/>
            <p:cNvSpPr/>
            <p:nvPr/>
          </p:nvSpPr>
          <p:spPr>
            <a:xfrm>
              <a:off x="5207198" y="1810543"/>
              <a:ext cx="664369" cy="44291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007" tIns="18669" rIns="18669" bIns="1866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/>
                <a:t>Use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2E0F5DAA-CAFF-DF4A-9A25-6E55E465A7E1}"/>
              </a:ext>
            </a:extLst>
          </p:cNvPr>
          <p:cNvSpPr txBox="1"/>
          <p:nvPr/>
        </p:nvSpPr>
        <p:spPr>
          <a:xfrm>
            <a:off x="1579418" y="4475018"/>
            <a:ext cx="4938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Complex, multi-step calculations tend to work best</a:t>
            </a:r>
          </a:p>
        </p:txBody>
      </p:sp>
    </p:spTree>
    <p:extLst>
      <p:ext uri="{BB962C8B-B14F-4D97-AF65-F5344CB8AC3E}">
        <p14:creationId xmlns:p14="http://schemas.microsoft.com/office/powerpoint/2010/main" val="7127406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351" y="655069"/>
            <a:ext cx="4553186" cy="4525963"/>
          </a:xfrm>
        </p:spPr>
      </p:pic>
    </p:spTree>
    <p:extLst>
      <p:ext uri="{BB962C8B-B14F-4D97-AF65-F5344CB8AC3E}">
        <p14:creationId xmlns:p14="http://schemas.microsoft.com/office/powerpoint/2010/main" val="1853332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Copy editors ensure the 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items are in house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21" y="2624448"/>
            <a:ext cx="8229600" cy="2561702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information is in the correct order</a:t>
            </a:r>
          </a:p>
          <a:p>
            <a:r>
              <a:rPr lang="en-US" sz="2000" dirty="0">
                <a:solidFill>
                  <a:srgbClr val="7030A0"/>
                </a:solidFill>
              </a:rPr>
              <a:t>spelling is corrected</a:t>
            </a:r>
          </a:p>
          <a:p>
            <a:r>
              <a:rPr lang="en-US" sz="2000" dirty="0">
                <a:solidFill>
                  <a:srgbClr val="7030A0"/>
                </a:solidFill>
              </a:rPr>
              <a:t>superfluous information is deleted</a:t>
            </a:r>
          </a:p>
          <a:p>
            <a:r>
              <a:rPr lang="en-US" sz="2000" dirty="0">
                <a:solidFill>
                  <a:srgbClr val="7030A0"/>
                </a:solidFill>
              </a:rPr>
              <a:t>all abbreviations are from the approved list</a:t>
            </a:r>
          </a:p>
          <a:p>
            <a:r>
              <a:rPr lang="en-US" sz="2000" dirty="0">
                <a:solidFill>
                  <a:srgbClr val="7030A0"/>
                </a:solidFill>
              </a:rPr>
              <a:t>reference ranges are consistent with house style</a:t>
            </a:r>
          </a:p>
          <a:p>
            <a:r>
              <a:rPr lang="en-US" sz="2000" dirty="0">
                <a:solidFill>
                  <a:srgbClr val="7030A0"/>
                </a:solidFill>
              </a:rPr>
              <a:t>metadata are complete and correct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410658" y="1756260"/>
            <a:ext cx="1107281" cy="442912"/>
            <a:chOff x="2976" y="1810543"/>
            <a:chExt cx="1107281" cy="442912"/>
          </a:xfrm>
        </p:grpSpPr>
        <p:sp>
          <p:nvSpPr>
            <p:cNvPr id="20" name="Chevron 19"/>
            <p:cNvSpPr/>
            <p:nvPr/>
          </p:nvSpPr>
          <p:spPr>
            <a:xfrm>
              <a:off x="2976" y="1810543"/>
              <a:ext cx="1107281" cy="442912"/>
            </a:xfrm>
            <a:prstGeom prst="chevr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Chevron 4"/>
            <p:cNvSpPr/>
            <p:nvPr/>
          </p:nvSpPr>
          <p:spPr>
            <a:xfrm>
              <a:off x="224432" y="1810543"/>
              <a:ext cx="664369" cy="4429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007" tIns="18669" rIns="18669" bIns="1866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/>
                <a:t>New, V0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407211" y="1756260"/>
            <a:ext cx="1107281" cy="442912"/>
            <a:chOff x="999529" y="1810543"/>
            <a:chExt cx="1107281" cy="442912"/>
          </a:xfrm>
        </p:grpSpPr>
        <p:sp>
          <p:nvSpPr>
            <p:cNvPr id="18" name="Chevron 17"/>
            <p:cNvSpPr/>
            <p:nvPr/>
          </p:nvSpPr>
          <p:spPr>
            <a:xfrm>
              <a:off x="999529" y="1810543"/>
              <a:ext cx="1107281" cy="442912"/>
            </a:xfrm>
            <a:prstGeom prst="chevr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Chevron 6"/>
            <p:cNvSpPr/>
            <p:nvPr/>
          </p:nvSpPr>
          <p:spPr>
            <a:xfrm>
              <a:off x="1220985" y="1810543"/>
              <a:ext cx="664369" cy="4429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007" tIns="18669" rIns="18669" bIns="1866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/>
                <a:t>Submit, V1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403764" y="1756260"/>
            <a:ext cx="1107281" cy="442912"/>
            <a:chOff x="1996082" y="1810543"/>
            <a:chExt cx="1107281" cy="442912"/>
          </a:xfrm>
          <a:solidFill>
            <a:srgbClr val="92D050"/>
          </a:solidFill>
        </p:grpSpPr>
        <p:sp>
          <p:nvSpPr>
            <p:cNvPr id="16" name="Chevron 15"/>
            <p:cNvSpPr/>
            <p:nvPr/>
          </p:nvSpPr>
          <p:spPr>
            <a:xfrm>
              <a:off x="1996082" y="1810543"/>
              <a:ext cx="1107281" cy="442912"/>
            </a:xfrm>
            <a:prstGeom prst="chevron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Chevron 8"/>
            <p:cNvSpPr/>
            <p:nvPr/>
          </p:nvSpPr>
          <p:spPr>
            <a:xfrm>
              <a:off x="2217538" y="1810543"/>
              <a:ext cx="664369" cy="44291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007" tIns="18669" rIns="18669" bIns="1866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/>
                <a:t>Edit, V2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400317" y="1756260"/>
            <a:ext cx="1107281" cy="442912"/>
            <a:chOff x="2992635" y="1810543"/>
            <a:chExt cx="1107281" cy="442912"/>
          </a:xfrm>
        </p:grpSpPr>
        <p:sp>
          <p:nvSpPr>
            <p:cNvPr id="14" name="Chevron 13"/>
            <p:cNvSpPr/>
            <p:nvPr/>
          </p:nvSpPr>
          <p:spPr>
            <a:xfrm>
              <a:off x="2992635" y="1810543"/>
              <a:ext cx="1107281" cy="442912"/>
            </a:xfrm>
            <a:prstGeom prst="chevr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Chevron 10"/>
            <p:cNvSpPr/>
            <p:nvPr/>
          </p:nvSpPr>
          <p:spPr>
            <a:xfrm>
              <a:off x="3214091" y="1810543"/>
              <a:ext cx="664369" cy="4429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007" tIns="18669" rIns="18669" bIns="1866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/>
                <a:t>PRM, V3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396871" y="1756260"/>
            <a:ext cx="1107281" cy="442912"/>
            <a:chOff x="3989189" y="1810543"/>
            <a:chExt cx="1107281" cy="442912"/>
          </a:xfrm>
        </p:grpSpPr>
        <p:sp>
          <p:nvSpPr>
            <p:cNvPr id="12" name="Chevron 11"/>
            <p:cNvSpPr/>
            <p:nvPr/>
          </p:nvSpPr>
          <p:spPr>
            <a:xfrm>
              <a:off x="3989189" y="1810543"/>
              <a:ext cx="1107281" cy="442912"/>
            </a:xfrm>
            <a:prstGeom prst="chevr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Chevron 12"/>
            <p:cNvSpPr/>
            <p:nvPr/>
          </p:nvSpPr>
          <p:spPr>
            <a:xfrm>
              <a:off x="4210645" y="1810543"/>
              <a:ext cx="664369" cy="4429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007" tIns="18669" rIns="18669" bIns="1866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/>
                <a:t>AB &amp; SSG, V4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393424" y="1756260"/>
            <a:ext cx="1107281" cy="442912"/>
            <a:chOff x="4985742" y="1810543"/>
            <a:chExt cx="1107281" cy="442912"/>
          </a:xfrm>
        </p:grpSpPr>
        <p:sp>
          <p:nvSpPr>
            <p:cNvPr id="10" name="Chevron 9"/>
            <p:cNvSpPr/>
            <p:nvPr/>
          </p:nvSpPr>
          <p:spPr>
            <a:xfrm>
              <a:off x="4985742" y="1810543"/>
              <a:ext cx="1107281" cy="442912"/>
            </a:xfrm>
            <a:prstGeom prst="chevr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Chevron 14"/>
            <p:cNvSpPr/>
            <p:nvPr/>
          </p:nvSpPr>
          <p:spPr>
            <a:xfrm>
              <a:off x="5207198" y="1810543"/>
              <a:ext cx="664369" cy="4429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007" tIns="18669" rIns="18669" bIns="1866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/>
                <a:t>Use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4678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Clinical reviewer checks item content: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92184"/>
            <a:ext cx="8229600" cy="3145457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items on correct template</a:t>
            </a:r>
          </a:p>
          <a:p>
            <a:r>
              <a:rPr lang="en-US" sz="2000" dirty="0">
                <a:solidFill>
                  <a:srgbClr val="7030A0"/>
                </a:solidFill>
              </a:rPr>
              <a:t>PMH matches DH</a:t>
            </a:r>
          </a:p>
          <a:p>
            <a:r>
              <a:rPr lang="en-US" sz="2000" dirty="0">
                <a:solidFill>
                  <a:srgbClr val="7030A0"/>
                </a:solidFill>
              </a:rPr>
              <a:t>indications and doses match BNF</a:t>
            </a:r>
          </a:p>
          <a:p>
            <a:r>
              <a:rPr lang="en-US" sz="2000" dirty="0">
                <a:solidFill>
                  <a:srgbClr val="7030A0"/>
                </a:solidFill>
              </a:rPr>
              <a:t>keyed answer matches BNF (if appropriate)</a:t>
            </a:r>
          </a:p>
          <a:p>
            <a:r>
              <a:rPr lang="en-US" sz="2000" dirty="0">
                <a:solidFill>
                  <a:srgbClr val="7030A0"/>
                </a:solidFill>
              </a:rPr>
              <a:t>Identify potential problems in item construct</a:t>
            </a:r>
          </a:p>
          <a:p>
            <a:r>
              <a:rPr lang="en-US" sz="2000" dirty="0">
                <a:solidFill>
                  <a:srgbClr val="7030A0"/>
                </a:solidFill>
              </a:rPr>
              <a:t>issues are fixed, or flagged for further consideration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356067" y="1259222"/>
            <a:ext cx="1107281" cy="442912"/>
            <a:chOff x="2976" y="1810543"/>
            <a:chExt cx="1107281" cy="442912"/>
          </a:xfrm>
        </p:grpSpPr>
        <p:sp>
          <p:nvSpPr>
            <p:cNvPr id="20" name="Chevron 19"/>
            <p:cNvSpPr/>
            <p:nvPr/>
          </p:nvSpPr>
          <p:spPr>
            <a:xfrm>
              <a:off x="2976" y="1810543"/>
              <a:ext cx="1107281" cy="442912"/>
            </a:xfrm>
            <a:prstGeom prst="chevr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Chevron 4"/>
            <p:cNvSpPr/>
            <p:nvPr/>
          </p:nvSpPr>
          <p:spPr>
            <a:xfrm>
              <a:off x="224432" y="1810543"/>
              <a:ext cx="664369" cy="4429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007" tIns="18669" rIns="18669" bIns="1866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/>
                <a:t>New, V0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352620" y="1259222"/>
            <a:ext cx="1107281" cy="442912"/>
            <a:chOff x="999529" y="1810543"/>
            <a:chExt cx="1107281" cy="442912"/>
          </a:xfrm>
        </p:grpSpPr>
        <p:sp>
          <p:nvSpPr>
            <p:cNvPr id="18" name="Chevron 17"/>
            <p:cNvSpPr/>
            <p:nvPr/>
          </p:nvSpPr>
          <p:spPr>
            <a:xfrm>
              <a:off x="999529" y="1810543"/>
              <a:ext cx="1107281" cy="442912"/>
            </a:xfrm>
            <a:prstGeom prst="chevr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Chevron 6"/>
            <p:cNvSpPr/>
            <p:nvPr/>
          </p:nvSpPr>
          <p:spPr>
            <a:xfrm>
              <a:off x="1220985" y="1810543"/>
              <a:ext cx="664369" cy="4429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007" tIns="18669" rIns="18669" bIns="1866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/>
                <a:t>Submit, V1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349173" y="1259222"/>
            <a:ext cx="1107281" cy="442912"/>
            <a:chOff x="1996082" y="1810543"/>
            <a:chExt cx="1107281" cy="442912"/>
          </a:xfrm>
          <a:solidFill>
            <a:srgbClr val="92D050"/>
          </a:solidFill>
        </p:grpSpPr>
        <p:sp>
          <p:nvSpPr>
            <p:cNvPr id="16" name="Chevron 15"/>
            <p:cNvSpPr/>
            <p:nvPr/>
          </p:nvSpPr>
          <p:spPr>
            <a:xfrm>
              <a:off x="1996082" y="1810543"/>
              <a:ext cx="1107281" cy="442912"/>
            </a:xfrm>
            <a:prstGeom prst="chevron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Chevron 8"/>
            <p:cNvSpPr/>
            <p:nvPr/>
          </p:nvSpPr>
          <p:spPr>
            <a:xfrm>
              <a:off x="2217538" y="1810543"/>
              <a:ext cx="664369" cy="44291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007" tIns="18669" rIns="18669" bIns="1866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/>
                <a:t>Edit, V2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345726" y="1259222"/>
            <a:ext cx="1107281" cy="442912"/>
            <a:chOff x="2992635" y="1810543"/>
            <a:chExt cx="1107281" cy="442912"/>
          </a:xfrm>
        </p:grpSpPr>
        <p:sp>
          <p:nvSpPr>
            <p:cNvPr id="14" name="Chevron 13"/>
            <p:cNvSpPr/>
            <p:nvPr/>
          </p:nvSpPr>
          <p:spPr>
            <a:xfrm>
              <a:off x="2992635" y="1810543"/>
              <a:ext cx="1107281" cy="442912"/>
            </a:xfrm>
            <a:prstGeom prst="chevr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Chevron 10"/>
            <p:cNvSpPr/>
            <p:nvPr/>
          </p:nvSpPr>
          <p:spPr>
            <a:xfrm>
              <a:off x="3214091" y="1810543"/>
              <a:ext cx="664369" cy="4429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007" tIns="18669" rIns="18669" bIns="1866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/>
                <a:t>PRM, V3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342280" y="1259222"/>
            <a:ext cx="1107281" cy="442912"/>
            <a:chOff x="3989189" y="1810543"/>
            <a:chExt cx="1107281" cy="442912"/>
          </a:xfrm>
        </p:grpSpPr>
        <p:sp>
          <p:nvSpPr>
            <p:cNvPr id="12" name="Chevron 11"/>
            <p:cNvSpPr/>
            <p:nvPr/>
          </p:nvSpPr>
          <p:spPr>
            <a:xfrm>
              <a:off x="3989189" y="1810543"/>
              <a:ext cx="1107281" cy="442912"/>
            </a:xfrm>
            <a:prstGeom prst="chevr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Chevron 12"/>
            <p:cNvSpPr/>
            <p:nvPr/>
          </p:nvSpPr>
          <p:spPr>
            <a:xfrm>
              <a:off x="4210645" y="1810543"/>
              <a:ext cx="664369" cy="4429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007" tIns="18669" rIns="18669" bIns="1866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/>
                <a:t>AB &amp; SSG, V4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338833" y="1259222"/>
            <a:ext cx="1107281" cy="442912"/>
            <a:chOff x="4985742" y="1810543"/>
            <a:chExt cx="1107281" cy="442912"/>
          </a:xfrm>
        </p:grpSpPr>
        <p:sp>
          <p:nvSpPr>
            <p:cNvPr id="10" name="Chevron 9"/>
            <p:cNvSpPr/>
            <p:nvPr/>
          </p:nvSpPr>
          <p:spPr>
            <a:xfrm>
              <a:off x="4985742" y="1810543"/>
              <a:ext cx="1107281" cy="442912"/>
            </a:xfrm>
            <a:prstGeom prst="chevr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Chevron 14"/>
            <p:cNvSpPr/>
            <p:nvPr/>
          </p:nvSpPr>
          <p:spPr>
            <a:xfrm>
              <a:off x="5207198" y="1810543"/>
              <a:ext cx="664369" cy="4429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007" tIns="18669" rIns="18669" bIns="1866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/>
                <a:t>Use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189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842" y="274638"/>
            <a:ext cx="8331958" cy="748944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Peer review for clinical appropriateness: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19981"/>
            <a:ext cx="8229600" cy="3145457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reviewers come from various backgrounds and have differing expertise</a:t>
            </a:r>
          </a:p>
          <a:p>
            <a:r>
              <a:rPr lang="en-US" sz="2000" dirty="0">
                <a:solidFill>
                  <a:srgbClr val="7030A0"/>
                </a:solidFill>
              </a:rPr>
              <a:t>check face validity</a:t>
            </a:r>
          </a:p>
          <a:p>
            <a:r>
              <a:rPr lang="en-US" sz="2000" dirty="0">
                <a:solidFill>
                  <a:srgbClr val="7030A0"/>
                </a:solidFill>
              </a:rPr>
              <a:t>match contemporary practice</a:t>
            </a:r>
          </a:p>
          <a:p>
            <a:r>
              <a:rPr lang="en-US" sz="2000" dirty="0">
                <a:solidFill>
                  <a:srgbClr val="7030A0"/>
                </a:solidFill>
              </a:rPr>
              <a:t>unambiguous and clear</a:t>
            </a:r>
          </a:p>
          <a:p>
            <a:r>
              <a:rPr lang="en-US" sz="2000" dirty="0">
                <a:solidFill>
                  <a:srgbClr val="7030A0"/>
                </a:solidFill>
              </a:rPr>
              <a:t>appropriate difficulty</a:t>
            </a:r>
          </a:p>
          <a:p>
            <a:r>
              <a:rPr lang="en-US" sz="2000" dirty="0">
                <a:solidFill>
                  <a:srgbClr val="7030A0"/>
                </a:solidFill>
              </a:rPr>
              <a:t>relevant to FY1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451602" y="1736893"/>
            <a:ext cx="1107281" cy="442912"/>
            <a:chOff x="2976" y="1810543"/>
            <a:chExt cx="1107281" cy="442912"/>
          </a:xfrm>
        </p:grpSpPr>
        <p:sp>
          <p:nvSpPr>
            <p:cNvPr id="20" name="Chevron 19"/>
            <p:cNvSpPr/>
            <p:nvPr/>
          </p:nvSpPr>
          <p:spPr>
            <a:xfrm>
              <a:off x="2976" y="1810543"/>
              <a:ext cx="1107281" cy="442912"/>
            </a:xfrm>
            <a:prstGeom prst="chevr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Chevron 4"/>
            <p:cNvSpPr/>
            <p:nvPr/>
          </p:nvSpPr>
          <p:spPr>
            <a:xfrm>
              <a:off x="224432" y="1810543"/>
              <a:ext cx="664369" cy="4429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007" tIns="18669" rIns="18669" bIns="1866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/>
                <a:t>New, V0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448155" y="1736893"/>
            <a:ext cx="1107281" cy="442912"/>
            <a:chOff x="999529" y="1810543"/>
            <a:chExt cx="1107281" cy="442912"/>
          </a:xfrm>
        </p:grpSpPr>
        <p:sp>
          <p:nvSpPr>
            <p:cNvPr id="18" name="Chevron 17"/>
            <p:cNvSpPr/>
            <p:nvPr/>
          </p:nvSpPr>
          <p:spPr>
            <a:xfrm>
              <a:off x="999529" y="1810543"/>
              <a:ext cx="1107281" cy="442912"/>
            </a:xfrm>
            <a:prstGeom prst="chevr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Chevron 6"/>
            <p:cNvSpPr/>
            <p:nvPr/>
          </p:nvSpPr>
          <p:spPr>
            <a:xfrm>
              <a:off x="1220985" y="1810543"/>
              <a:ext cx="664369" cy="4429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007" tIns="18669" rIns="18669" bIns="1866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/>
                <a:t>Submit, V1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437815" y="1736893"/>
            <a:ext cx="1107281" cy="442912"/>
            <a:chOff x="3989189" y="1810543"/>
            <a:chExt cx="1107281" cy="442912"/>
          </a:xfrm>
        </p:grpSpPr>
        <p:sp>
          <p:nvSpPr>
            <p:cNvPr id="12" name="Chevron 11"/>
            <p:cNvSpPr/>
            <p:nvPr/>
          </p:nvSpPr>
          <p:spPr>
            <a:xfrm>
              <a:off x="3989189" y="1810543"/>
              <a:ext cx="1107281" cy="442912"/>
            </a:xfrm>
            <a:prstGeom prst="chevr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Chevron 12"/>
            <p:cNvSpPr/>
            <p:nvPr/>
          </p:nvSpPr>
          <p:spPr>
            <a:xfrm>
              <a:off x="4210645" y="1810543"/>
              <a:ext cx="664369" cy="4429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007" tIns="18669" rIns="18669" bIns="1866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/>
                <a:t>AB &amp; SSG, V4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434368" y="1736893"/>
            <a:ext cx="1107281" cy="442912"/>
            <a:chOff x="4985742" y="1810543"/>
            <a:chExt cx="1107281" cy="442912"/>
          </a:xfrm>
        </p:grpSpPr>
        <p:sp>
          <p:nvSpPr>
            <p:cNvPr id="10" name="Chevron 9"/>
            <p:cNvSpPr/>
            <p:nvPr/>
          </p:nvSpPr>
          <p:spPr>
            <a:xfrm>
              <a:off x="4985742" y="1810543"/>
              <a:ext cx="1107281" cy="442912"/>
            </a:xfrm>
            <a:prstGeom prst="chevr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Chevron 14"/>
            <p:cNvSpPr/>
            <p:nvPr/>
          </p:nvSpPr>
          <p:spPr>
            <a:xfrm>
              <a:off x="5207198" y="1810543"/>
              <a:ext cx="664369" cy="4429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007" tIns="18669" rIns="18669" bIns="1866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/>
                <a:t>Use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422031" y="1736893"/>
            <a:ext cx="1107281" cy="442912"/>
            <a:chOff x="2992635" y="1810543"/>
            <a:chExt cx="1107281" cy="442912"/>
          </a:xfrm>
        </p:grpSpPr>
        <p:sp>
          <p:nvSpPr>
            <p:cNvPr id="23" name="Chevron 22"/>
            <p:cNvSpPr/>
            <p:nvPr/>
          </p:nvSpPr>
          <p:spPr>
            <a:xfrm>
              <a:off x="2992635" y="1810543"/>
              <a:ext cx="1107281" cy="442912"/>
            </a:xfrm>
            <a:prstGeom prst="chevr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Chevron 10"/>
            <p:cNvSpPr/>
            <p:nvPr/>
          </p:nvSpPr>
          <p:spPr>
            <a:xfrm>
              <a:off x="3214091" y="1810543"/>
              <a:ext cx="664369" cy="4429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007" tIns="18669" rIns="18669" bIns="1866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/>
                <a:t>Edit,</a:t>
              </a:r>
              <a:br>
                <a:rPr lang="en-US" sz="1400" kern="1200" dirty="0"/>
              </a:br>
              <a:r>
                <a:rPr lang="en-US" sz="1400" kern="1200" dirty="0"/>
                <a:t> V2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418584" y="1736893"/>
            <a:ext cx="1107281" cy="442912"/>
            <a:chOff x="1996082" y="1810543"/>
            <a:chExt cx="1107281" cy="442912"/>
          </a:xfrm>
          <a:solidFill>
            <a:srgbClr val="92D050"/>
          </a:solidFill>
        </p:grpSpPr>
        <p:sp>
          <p:nvSpPr>
            <p:cNvPr id="26" name="Chevron 25"/>
            <p:cNvSpPr/>
            <p:nvPr/>
          </p:nvSpPr>
          <p:spPr>
            <a:xfrm>
              <a:off x="1996082" y="1810543"/>
              <a:ext cx="1107281" cy="442912"/>
            </a:xfrm>
            <a:prstGeom prst="chevron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Chevron 8"/>
            <p:cNvSpPr/>
            <p:nvPr/>
          </p:nvSpPr>
          <p:spPr>
            <a:xfrm>
              <a:off x="2217538" y="1810543"/>
              <a:ext cx="664369" cy="44291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007" tIns="18669" rIns="18669" bIns="1866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/>
                <a:t>PRM,</a:t>
              </a:r>
              <a:r>
                <a:rPr lang="en-US" sz="1400" kern="1200" dirty="0"/>
                <a:t> V3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856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842" y="274638"/>
            <a:ext cx="8331958" cy="748944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Assessment Board approves paper(s);</a:t>
            </a:r>
            <a:br>
              <a:rPr lang="en-US" sz="4000" dirty="0">
                <a:solidFill>
                  <a:srgbClr val="0070C0"/>
                </a:solidFill>
              </a:rPr>
            </a:br>
            <a:r>
              <a:rPr lang="en-US" sz="4000" dirty="0">
                <a:solidFill>
                  <a:srgbClr val="0070C0"/>
                </a:solidFill>
              </a:rPr>
              <a:t>Standard Setting Group set pass mark: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92184"/>
            <a:ext cx="8229600" cy="3145457"/>
          </a:xfrm>
        </p:spPr>
        <p:txBody>
          <a:bodyPr>
            <a:normAutofit lnSpcReduction="10000"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Assessment Board:</a:t>
            </a:r>
          </a:p>
          <a:p>
            <a:pPr lvl="1"/>
            <a:r>
              <a:rPr lang="en-US" sz="1600" dirty="0">
                <a:solidFill>
                  <a:srgbClr val="7030A0"/>
                </a:solidFill>
              </a:rPr>
              <a:t>approves paper build, including item anchoring, re-use </a:t>
            </a:r>
            <a:r>
              <a:rPr lang="en-US" sz="1600" dirty="0" err="1">
                <a:solidFill>
                  <a:srgbClr val="7030A0"/>
                </a:solidFill>
              </a:rPr>
              <a:t>etc</a:t>
            </a:r>
            <a:endParaRPr lang="en-US" sz="1600" dirty="0">
              <a:solidFill>
                <a:srgbClr val="7030A0"/>
              </a:solidFill>
            </a:endParaRPr>
          </a:p>
          <a:p>
            <a:pPr lvl="1"/>
            <a:r>
              <a:rPr lang="en-US" sz="1600" dirty="0">
                <a:solidFill>
                  <a:srgbClr val="7030A0"/>
                </a:solidFill>
              </a:rPr>
              <a:t>checks against assessment blueprint</a:t>
            </a:r>
          </a:p>
          <a:p>
            <a:pPr lvl="1"/>
            <a:r>
              <a:rPr lang="en-US" sz="1600" dirty="0">
                <a:solidFill>
                  <a:srgbClr val="7030A0"/>
                </a:solidFill>
              </a:rPr>
              <a:t>confirms coverage of therapeutic domains and topics</a:t>
            </a:r>
          </a:p>
          <a:p>
            <a:pPr lvl="1"/>
            <a:r>
              <a:rPr lang="en-US" sz="1600" dirty="0">
                <a:solidFill>
                  <a:srgbClr val="7030A0"/>
                </a:solidFill>
              </a:rPr>
              <a:t>checks item content</a:t>
            </a:r>
          </a:p>
          <a:p>
            <a:pPr lvl="1"/>
            <a:r>
              <a:rPr lang="en-US" sz="1600" dirty="0">
                <a:solidFill>
                  <a:srgbClr val="7030A0"/>
                </a:solidFill>
              </a:rPr>
              <a:t>elaborates on mark schemes</a:t>
            </a:r>
          </a:p>
          <a:p>
            <a:pPr lvl="1"/>
            <a:r>
              <a:rPr lang="en-US" sz="1600" dirty="0">
                <a:solidFill>
                  <a:srgbClr val="7030A0"/>
                </a:solidFill>
              </a:rPr>
              <a:t>reviews item usage post-hoc</a:t>
            </a:r>
          </a:p>
          <a:p>
            <a:r>
              <a:rPr lang="en-US" sz="2000" dirty="0">
                <a:solidFill>
                  <a:srgbClr val="7030A0"/>
                </a:solidFill>
              </a:rPr>
              <a:t>SSG:</a:t>
            </a:r>
          </a:p>
          <a:p>
            <a:pPr lvl="1"/>
            <a:r>
              <a:rPr lang="en-US" sz="1600" dirty="0">
                <a:solidFill>
                  <a:srgbClr val="7030A0"/>
                </a:solidFill>
              </a:rPr>
              <a:t>checks item content</a:t>
            </a:r>
          </a:p>
          <a:p>
            <a:pPr lvl="1"/>
            <a:r>
              <a:rPr lang="en-US" sz="1600" dirty="0">
                <a:solidFill>
                  <a:srgbClr val="7030A0"/>
                </a:solidFill>
              </a:rPr>
              <a:t>considers difficulty of items</a:t>
            </a:r>
          </a:p>
          <a:p>
            <a:pPr lvl="1"/>
            <a:r>
              <a:rPr lang="en-US" sz="1600" dirty="0">
                <a:solidFill>
                  <a:srgbClr val="7030A0"/>
                </a:solidFill>
              </a:rPr>
              <a:t>sets pass mark/item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356067" y="1259222"/>
            <a:ext cx="1107281" cy="442912"/>
            <a:chOff x="2976" y="1810543"/>
            <a:chExt cx="1107281" cy="442912"/>
          </a:xfrm>
        </p:grpSpPr>
        <p:sp>
          <p:nvSpPr>
            <p:cNvPr id="20" name="Chevron 19"/>
            <p:cNvSpPr/>
            <p:nvPr/>
          </p:nvSpPr>
          <p:spPr>
            <a:xfrm>
              <a:off x="2976" y="1810543"/>
              <a:ext cx="1107281" cy="442912"/>
            </a:xfrm>
            <a:prstGeom prst="chevr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Chevron 4"/>
            <p:cNvSpPr/>
            <p:nvPr/>
          </p:nvSpPr>
          <p:spPr>
            <a:xfrm>
              <a:off x="224432" y="1810543"/>
              <a:ext cx="664369" cy="4429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007" tIns="18669" rIns="18669" bIns="1866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/>
                <a:t>New, V0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352620" y="1259222"/>
            <a:ext cx="1107281" cy="442912"/>
            <a:chOff x="999529" y="1810543"/>
            <a:chExt cx="1107281" cy="442912"/>
          </a:xfrm>
        </p:grpSpPr>
        <p:sp>
          <p:nvSpPr>
            <p:cNvPr id="18" name="Chevron 17"/>
            <p:cNvSpPr/>
            <p:nvPr/>
          </p:nvSpPr>
          <p:spPr>
            <a:xfrm>
              <a:off x="999529" y="1810543"/>
              <a:ext cx="1107281" cy="442912"/>
            </a:xfrm>
            <a:prstGeom prst="chevr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Chevron 6"/>
            <p:cNvSpPr/>
            <p:nvPr/>
          </p:nvSpPr>
          <p:spPr>
            <a:xfrm>
              <a:off x="1220985" y="1810543"/>
              <a:ext cx="664369" cy="4429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007" tIns="18669" rIns="18669" bIns="1866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/>
                <a:t>Submit, V1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300372" y="1259222"/>
            <a:ext cx="1107281" cy="442912"/>
            <a:chOff x="3989189" y="1810543"/>
            <a:chExt cx="1107281" cy="442912"/>
          </a:xfrm>
        </p:grpSpPr>
        <p:sp>
          <p:nvSpPr>
            <p:cNvPr id="12" name="Chevron 11"/>
            <p:cNvSpPr/>
            <p:nvPr/>
          </p:nvSpPr>
          <p:spPr>
            <a:xfrm>
              <a:off x="3989189" y="1810543"/>
              <a:ext cx="1107281" cy="442912"/>
            </a:xfrm>
            <a:prstGeom prst="chevr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Chevron 12"/>
            <p:cNvSpPr/>
            <p:nvPr/>
          </p:nvSpPr>
          <p:spPr>
            <a:xfrm>
              <a:off x="4210645" y="1810543"/>
              <a:ext cx="664369" cy="4429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007" tIns="18669" rIns="18669" bIns="1866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/>
                <a:t>PRM, V3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338833" y="1259222"/>
            <a:ext cx="1107281" cy="442912"/>
            <a:chOff x="4985742" y="1810543"/>
            <a:chExt cx="1107281" cy="442912"/>
          </a:xfrm>
        </p:grpSpPr>
        <p:sp>
          <p:nvSpPr>
            <p:cNvPr id="10" name="Chevron 9"/>
            <p:cNvSpPr/>
            <p:nvPr/>
          </p:nvSpPr>
          <p:spPr>
            <a:xfrm>
              <a:off x="4985742" y="1810543"/>
              <a:ext cx="1107281" cy="442912"/>
            </a:xfrm>
            <a:prstGeom prst="chevr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Chevron 14"/>
            <p:cNvSpPr/>
            <p:nvPr/>
          </p:nvSpPr>
          <p:spPr>
            <a:xfrm>
              <a:off x="5207198" y="1810543"/>
              <a:ext cx="664369" cy="4429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007" tIns="18669" rIns="18669" bIns="1866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/>
                <a:t>Use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326496" y="1259222"/>
            <a:ext cx="1107281" cy="442912"/>
            <a:chOff x="2992635" y="1810543"/>
            <a:chExt cx="1107281" cy="442912"/>
          </a:xfrm>
        </p:grpSpPr>
        <p:sp>
          <p:nvSpPr>
            <p:cNvPr id="23" name="Chevron 22"/>
            <p:cNvSpPr/>
            <p:nvPr/>
          </p:nvSpPr>
          <p:spPr>
            <a:xfrm>
              <a:off x="2992635" y="1810543"/>
              <a:ext cx="1107281" cy="442912"/>
            </a:xfrm>
            <a:prstGeom prst="chevr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Chevron 10"/>
            <p:cNvSpPr/>
            <p:nvPr/>
          </p:nvSpPr>
          <p:spPr>
            <a:xfrm>
              <a:off x="3214091" y="1810543"/>
              <a:ext cx="664369" cy="4429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007" tIns="18669" rIns="18669" bIns="1866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/>
                <a:t>Edit,</a:t>
              </a:r>
              <a:br>
                <a:rPr lang="en-US" sz="1400" kern="1200" dirty="0"/>
              </a:br>
              <a:r>
                <a:rPr lang="en-US" sz="1400" kern="1200" dirty="0"/>
                <a:t> V2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319603" y="1259222"/>
            <a:ext cx="1107281" cy="442912"/>
            <a:chOff x="1996082" y="1810543"/>
            <a:chExt cx="1107281" cy="442912"/>
          </a:xfrm>
          <a:solidFill>
            <a:srgbClr val="92D050"/>
          </a:solidFill>
        </p:grpSpPr>
        <p:sp>
          <p:nvSpPr>
            <p:cNvPr id="26" name="Chevron 25"/>
            <p:cNvSpPr/>
            <p:nvPr/>
          </p:nvSpPr>
          <p:spPr>
            <a:xfrm>
              <a:off x="1996082" y="1810543"/>
              <a:ext cx="1107281" cy="442912"/>
            </a:xfrm>
            <a:prstGeom prst="chevron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Chevron 8"/>
            <p:cNvSpPr/>
            <p:nvPr/>
          </p:nvSpPr>
          <p:spPr>
            <a:xfrm>
              <a:off x="2217538" y="1810543"/>
              <a:ext cx="664369" cy="44291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007" tIns="18669" rIns="18669" bIns="1866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/>
                <a:t>AB &amp; SSG,</a:t>
              </a:r>
              <a:r>
                <a:rPr lang="en-US" sz="1400" kern="1200" dirty="0"/>
                <a:t> V4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9030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7313" y="1405719"/>
            <a:ext cx="3364174" cy="2947917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>
                <a:solidFill>
                  <a:srgbClr val="0070C0"/>
                </a:solidFill>
              </a:rPr>
              <a:t>Item progress can be viewed by the author in the Dashboard</a:t>
            </a:r>
            <a:br>
              <a:rPr lang="en-US" sz="3200" dirty="0">
                <a:solidFill>
                  <a:srgbClr val="0070C0"/>
                </a:solidFill>
              </a:rPr>
            </a:br>
            <a:br>
              <a:rPr lang="en-US" sz="3200" dirty="0">
                <a:solidFill>
                  <a:srgbClr val="0070C0"/>
                </a:solidFill>
              </a:rPr>
            </a:br>
            <a:r>
              <a:rPr lang="en-US" sz="3200" dirty="0">
                <a:solidFill>
                  <a:srgbClr val="0070C0"/>
                </a:solidFill>
              </a:rPr>
              <a:t>Feedback is visible at all stages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09232" y="1050254"/>
            <a:ext cx="3529681" cy="3847465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F9293A2-C377-F947-8348-BAC61BCF2E7E}"/>
              </a:ext>
            </a:extLst>
          </p:cNvPr>
          <p:cNvSpPr txBox="1"/>
          <p:nvPr/>
        </p:nvSpPr>
        <p:spPr>
          <a:xfrm>
            <a:off x="2992582" y="2147455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V1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99625C-058F-464E-A3FE-FE57BD20CA0D}"/>
              </a:ext>
            </a:extLst>
          </p:cNvPr>
          <p:cNvSpPr txBox="1"/>
          <p:nvPr/>
        </p:nvSpPr>
        <p:spPr>
          <a:xfrm>
            <a:off x="3217296" y="2562908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V2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68C0C0-21ED-E74F-8281-AB49FC277E30}"/>
              </a:ext>
            </a:extLst>
          </p:cNvPr>
          <p:cNvSpPr txBox="1"/>
          <p:nvPr/>
        </p:nvSpPr>
        <p:spPr>
          <a:xfrm>
            <a:off x="3856425" y="3566521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V4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CC9105-0FF4-0C4B-984E-466512F18A4B}"/>
              </a:ext>
            </a:extLst>
          </p:cNvPr>
          <p:cNvSpPr txBox="1"/>
          <p:nvPr/>
        </p:nvSpPr>
        <p:spPr>
          <a:xfrm>
            <a:off x="3554046" y="3015550"/>
            <a:ext cx="433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V3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4B0B8E-DD6E-634D-B02A-5B684DFE73B7}"/>
              </a:ext>
            </a:extLst>
          </p:cNvPr>
          <p:cNvSpPr txBox="1"/>
          <p:nvPr/>
        </p:nvSpPr>
        <p:spPr>
          <a:xfrm>
            <a:off x="2165109" y="3935853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V0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F550A2-D88A-6D4D-9C4F-2B363340F979}"/>
              </a:ext>
            </a:extLst>
          </p:cNvPr>
          <p:cNvSpPr txBox="1"/>
          <p:nvPr/>
        </p:nvSpPr>
        <p:spPr>
          <a:xfrm>
            <a:off x="2165109" y="156556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VR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2A4F81-D90C-D74B-9A34-D5A86DD73064}"/>
              </a:ext>
            </a:extLst>
          </p:cNvPr>
          <p:cNvSpPr txBox="1"/>
          <p:nvPr/>
        </p:nvSpPr>
        <p:spPr>
          <a:xfrm>
            <a:off x="2165109" y="4528387"/>
            <a:ext cx="503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DD</a:t>
            </a:r>
          </a:p>
        </p:txBody>
      </p:sp>
    </p:spTree>
    <p:extLst>
      <p:ext uri="{BB962C8B-B14F-4D97-AF65-F5344CB8AC3E}">
        <p14:creationId xmlns:p14="http://schemas.microsoft.com/office/powerpoint/2010/main" val="1581322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Agenda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PSA item development process</a:t>
            </a:r>
          </a:p>
          <a:p>
            <a:r>
              <a:rPr lang="en-US" dirty="0">
                <a:solidFill>
                  <a:srgbClr val="00B050"/>
                </a:solidFill>
              </a:rPr>
              <a:t>Creating new items</a:t>
            </a:r>
          </a:p>
        </p:txBody>
      </p:sp>
    </p:spTree>
    <p:extLst>
      <p:ext uri="{BB962C8B-B14F-4D97-AF65-F5344CB8AC3E}">
        <p14:creationId xmlns:p14="http://schemas.microsoft.com/office/powerpoint/2010/main" val="7926995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5697</TotalTime>
  <Words>757</Words>
  <Application>Microsoft Macintosh PowerPoint</Application>
  <PresentationFormat>On-screen Show (4:3)</PresentationFormat>
  <Paragraphs>186</Paragraphs>
  <Slides>32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Calibri</vt:lpstr>
      <vt:lpstr>Office Theme</vt:lpstr>
      <vt:lpstr>Prescribing Safety Assessment   Training Workshop</vt:lpstr>
      <vt:lpstr>Agenda</vt:lpstr>
      <vt:lpstr>Item development is a multi-stage process</vt:lpstr>
      <vt:lpstr>Copy editors ensure the  items are in house style</vt:lpstr>
      <vt:lpstr>Clinical reviewer checks item content:</vt:lpstr>
      <vt:lpstr>Peer review for clinical appropriateness:</vt:lpstr>
      <vt:lpstr>Assessment Board approves paper(s); Standard Setting Group set pass mark:</vt:lpstr>
      <vt:lpstr>Item progress can be viewed by the author in the Dashboard  Feedback is visible at all stages</vt:lpstr>
      <vt:lpstr>Agenda</vt:lpstr>
      <vt:lpstr>PowerPoint Presentation</vt:lpstr>
      <vt:lpstr>Prescribing items (PWS)</vt:lpstr>
      <vt:lpstr>PowerPoint Presentation</vt:lpstr>
      <vt:lpstr>Select a prescription chart</vt:lpstr>
      <vt:lpstr>Write a case presentation</vt:lpstr>
      <vt:lpstr>Edit the prescribing request as appropriate</vt:lpstr>
      <vt:lpstr>Suggest a marking scheme</vt:lpstr>
      <vt:lpstr>Or select a drug set (if available)</vt:lpstr>
      <vt:lpstr>PowerPoint Presentation</vt:lpstr>
      <vt:lpstr>Include justifications for optimal and suboptimal answers</vt:lpstr>
      <vt:lpstr>For IV fluids, indicate which volumes  and which rates are acceptable</vt:lpstr>
      <vt:lpstr>System navigation help tools</vt:lpstr>
      <vt:lpstr>Item usage and performance data</vt:lpstr>
      <vt:lpstr>This item was insufficiently focused</vt:lpstr>
      <vt:lpstr> . . there were too many correct answers</vt:lpstr>
      <vt:lpstr>Prescription Review items (REV)</vt:lpstr>
      <vt:lpstr>Identifying ADRs, interactions, contraindications and dose errors</vt:lpstr>
      <vt:lpstr>Two questions, with 1-3 marks each (max 4 marks in total)</vt:lpstr>
      <vt:lpstr>House style is important here</vt:lpstr>
      <vt:lpstr>Calculation skill items (CAL)</vt:lpstr>
      <vt:lpstr>All facts required to do the calculation must be included</vt:lpstr>
      <vt:lpstr>This item was too easy and did not discriminate</vt:lpstr>
      <vt:lpstr>PowerPoint Presentation</vt:lpstr>
    </vt:vector>
  </TitlesOfParts>
  <Company>North Staffordshire Hospital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Prescribing Safety Assessment   Training Workshop</dc:title>
  <dc:creator>John Mucklow</dc:creator>
  <cp:lastModifiedBy>Lynne Bollington</cp:lastModifiedBy>
  <cp:revision>99</cp:revision>
  <cp:lastPrinted>2017-08-30T09:10:03Z</cp:lastPrinted>
  <dcterms:created xsi:type="dcterms:W3CDTF">2014-07-02T08:33:21Z</dcterms:created>
  <dcterms:modified xsi:type="dcterms:W3CDTF">2019-09-14T17:31:37Z</dcterms:modified>
</cp:coreProperties>
</file>