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4" r:id="rId5"/>
    <p:sldMasterId id="2147483666" r:id="rId6"/>
    <p:sldMasterId id="2147483668" r:id="rId7"/>
  </p:sldMasterIdLst>
  <p:notesMasterIdLst>
    <p:notesMasterId r:id="rId51"/>
  </p:notesMasterIdLst>
  <p:handoutMasterIdLst>
    <p:handoutMasterId r:id="rId52"/>
  </p:handoutMasterIdLst>
  <p:sldIdLst>
    <p:sldId id="787" r:id="rId8"/>
    <p:sldId id="814" r:id="rId9"/>
    <p:sldId id="742" r:id="rId10"/>
    <p:sldId id="675" r:id="rId11"/>
    <p:sldId id="262" r:id="rId12"/>
    <p:sldId id="832" r:id="rId13"/>
    <p:sldId id="679" r:id="rId14"/>
    <p:sldId id="825" r:id="rId15"/>
    <p:sldId id="833" r:id="rId16"/>
    <p:sldId id="834" r:id="rId17"/>
    <p:sldId id="835" r:id="rId18"/>
    <p:sldId id="797" r:id="rId19"/>
    <p:sldId id="789" r:id="rId20"/>
    <p:sldId id="798" r:id="rId21"/>
    <p:sldId id="796" r:id="rId22"/>
    <p:sldId id="836" r:id="rId23"/>
    <p:sldId id="838" r:id="rId24"/>
    <p:sldId id="837" r:id="rId25"/>
    <p:sldId id="806" r:id="rId26"/>
    <p:sldId id="853" r:id="rId27"/>
    <p:sldId id="840" r:id="rId28"/>
    <p:sldId id="841" r:id="rId29"/>
    <p:sldId id="842" r:id="rId30"/>
    <p:sldId id="648" r:id="rId31"/>
    <p:sldId id="821" r:id="rId32"/>
    <p:sldId id="812" r:id="rId33"/>
    <p:sldId id="824" r:id="rId34"/>
    <p:sldId id="793" r:id="rId35"/>
    <p:sldId id="843" r:id="rId36"/>
    <p:sldId id="844" r:id="rId37"/>
    <p:sldId id="845" r:id="rId38"/>
    <p:sldId id="854" r:id="rId39"/>
    <p:sldId id="816" r:id="rId40"/>
    <p:sldId id="829" r:id="rId41"/>
    <p:sldId id="846" r:id="rId42"/>
    <p:sldId id="847" r:id="rId43"/>
    <p:sldId id="848" r:id="rId44"/>
    <p:sldId id="849" r:id="rId45"/>
    <p:sldId id="850" r:id="rId46"/>
    <p:sldId id="830" r:id="rId47"/>
    <p:sldId id="813" r:id="rId48"/>
    <p:sldId id="831" r:id="rId49"/>
    <p:sldId id="820"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02" autoAdjust="0"/>
    <p:restoredTop sz="77959" autoAdjust="0"/>
  </p:normalViewPr>
  <p:slideViewPr>
    <p:cSldViewPr snapToGrid="0" snapToObjects="1">
      <p:cViewPr varScale="1">
        <p:scale>
          <a:sx n="98" d="100"/>
          <a:sy n="98" d="100"/>
        </p:scale>
        <p:origin x="2272" y="19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8A5A7D-9D9E-DD4C-99AC-C6E3418FC8EE}" type="datetimeFigureOut">
              <a:rPr lang="en-US" smtClean="0"/>
              <a:pPr/>
              <a:t>9/14/19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E50331-503A-194A-B492-8ACD8E2886F4}" type="slidenum">
              <a:rPr lang="en-US" smtClean="0"/>
              <a:pPr/>
              <a:t>‹#›</a:t>
            </a:fld>
            <a:endParaRPr lang="en-US"/>
          </a:p>
        </p:txBody>
      </p:sp>
    </p:spTree>
    <p:extLst>
      <p:ext uri="{BB962C8B-B14F-4D97-AF65-F5344CB8AC3E}">
        <p14:creationId xmlns:p14="http://schemas.microsoft.com/office/powerpoint/2010/main" val="4141559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FE5681-7D45-7042-BD55-ADFE0D676432}" type="datetimeFigureOut">
              <a:rPr lang="en-US" smtClean="0"/>
              <a:pPr/>
              <a:t>9/14/19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3433C3-698E-6C4B-8FFB-288E16C55DF5}" type="slidenum">
              <a:rPr lang="en-US" smtClean="0"/>
              <a:pPr/>
              <a:t>‹#›</a:t>
            </a:fld>
            <a:endParaRPr lang="en-US"/>
          </a:p>
        </p:txBody>
      </p:sp>
    </p:spTree>
    <p:extLst>
      <p:ext uri="{BB962C8B-B14F-4D97-AF65-F5344CB8AC3E}">
        <p14:creationId xmlns:p14="http://schemas.microsoft.com/office/powerpoint/2010/main" val="14356604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p:nvPr>
        </p:nvSpPr>
        <p:spPr>
          <a:ln/>
        </p:spPr>
        <p:txBody>
          <a:bodyPr/>
          <a:lstStyle/>
          <a:p>
            <a:fld id="{E36BFA6C-12A0-AE45-9C01-2DD2AF43CDAC}" type="slidenum">
              <a:rPr lang="en-GB"/>
              <a:pPr/>
              <a:t>1</a:t>
            </a:fld>
            <a:endParaRPr lang="en-GB"/>
          </a:p>
        </p:txBody>
      </p:sp>
      <p:sp>
        <p:nvSpPr>
          <p:cNvPr id="93185" name="Text Box 1"/>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p:spPr>
      </p:sp>
      <p:sp>
        <p:nvSpPr>
          <p:cNvPr id="93186" name="Text Box 2"/>
          <p:cNvSpPr txBox="1">
            <a:spLocks noGrp="1" noChangeArrowheads="1"/>
          </p:cNvSpPr>
          <p:nvPr>
            <p:ph type="body" idx="1"/>
          </p:nvPr>
        </p:nvSpPr>
        <p:spPr bwMode="auto">
          <a:xfrm>
            <a:off x="0" y="0"/>
            <a:ext cx="6480175" cy="4251325"/>
          </a:xfrm>
          <a:prstGeom prst="rect">
            <a:avLst/>
          </a:prstGeom>
          <a:noFill/>
          <a:ln>
            <a:round/>
            <a:headEnd/>
            <a:tailEnd/>
          </a:ln>
        </p:spPr>
        <p:txBody>
          <a:bodyPr tIns="91440">
            <a:prstTxWarp prst="textNoShape">
              <a:avLst/>
            </a:prstTxWarp>
          </a:bodyPr>
          <a:lstStyle/>
          <a:p>
            <a:pPr eaLnBrk="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a:latin typeface="Arial" charset="0"/>
              <a:ea typeface="SimSun" pitchFamily="2" charset="-122"/>
              <a:cs typeface="SimSun" pitchFamily="2" charset="-122"/>
            </a:endParaRPr>
          </a:p>
        </p:txBody>
      </p:sp>
      <p:sp>
        <p:nvSpPr>
          <p:cNvPr id="93187" name="Text Box 3"/>
          <p:cNvSpPr txBox="1">
            <a:spLocks noChangeArrowheads="1"/>
          </p:cNvSpPr>
          <p:nvPr/>
        </p:nvSpPr>
        <p:spPr bwMode="auto">
          <a:xfrm>
            <a:off x="0" y="0"/>
            <a:ext cx="1588" cy="1588"/>
          </a:xfrm>
          <a:prstGeom prst="rect">
            <a:avLst/>
          </a:prstGeom>
          <a:noFill/>
          <a:ln w="9525">
            <a:noFill/>
            <a:round/>
            <a:headEnd/>
            <a:tailEnd/>
          </a:ln>
          <a:effectLst/>
        </p:spPr>
        <p:txBody>
          <a:bodyPr tIns="91440">
            <a:prstTxWarp prst="textNoShape">
              <a:avLst/>
            </a:prstTxWarp>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61B505B-7A5D-BE4C-9BA8-467A9C0459EC}" type="slidenum">
              <a:rPr lang="en-GB">
                <a:solidFill>
                  <a:srgbClr val="000000"/>
                </a:solidFill>
                <a:latin typeface="+mn-lt" charset="0"/>
              </a:rPr>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en-GB">
              <a:solidFill>
                <a:srgbClr val="000000"/>
              </a:solidFill>
              <a:latin typeface="+mn-lt" charset="0"/>
            </a:endParaRPr>
          </a:p>
        </p:txBody>
      </p:sp>
    </p:spTree>
    <p:extLst>
      <p:ext uri="{BB962C8B-B14F-4D97-AF65-F5344CB8AC3E}">
        <p14:creationId xmlns:p14="http://schemas.microsoft.com/office/powerpoint/2010/main" val="1692844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Prescribing Skills Assessment (PSA) is being developed by a Steering Group, led by the British Pharmacological Society and the Medical Schools Council. The Steering Group includes representation from key stakeholder groups including medical students and the General Medical Council, and is responsible for taking strategic decisions about the development and implementation of the PSA. The Steering Group is supported by the Prescribing Skills Assessment Project Team which is responsible for delivering the key </a:t>
            </a:r>
            <a:r>
              <a:rPr lang="en-GB" dirty="0" err="1"/>
              <a:t>workstreams</a:t>
            </a:r>
            <a:r>
              <a:rPr lang="en-GB" dirty="0"/>
              <a:t> involved in developing the PSA. The project has received initial funding from the Department of Health to support the development and piloting of the assessment. </a:t>
            </a:r>
            <a:endParaRPr lang="en-US" dirty="0"/>
          </a:p>
        </p:txBody>
      </p:sp>
      <p:sp>
        <p:nvSpPr>
          <p:cNvPr id="4" name="Slide Number Placeholder 3"/>
          <p:cNvSpPr>
            <a:spLocks noGrp="1"/>
          </p:cNvSpPr>
          <p:nvPr>
            <p:ph type="sldNum" sz="quarter" idx="10"/>
          </p:nvPr>
        </p:nvSpPr>
        <p:spPr/>
        <p:txBody>
          <a:bodyPr/>
          <a:lstStyle/>
          <a:p>
            <a:fld id="{433433C3-698E-6C4B-8FFB-288E16C55DF5}" type="slidenum">
              <a:rPr lang="en-US" smtClean="0"/>
              <a:pPr/>
              <a:t>14</a:t>
            </a:fld>
            <a:endParaRPr lang="en-US"/>
          </a:p>
        </p:txBody>
      </p:sp>
    </p:spTree>
    <p:extLst>
      <p:ext uri="{BB962C8B-B14F-4D97-AF65-F5344CB8AC3E}">
        <p14:creationId xmlns:p14="http://schemas.microsoft.com/office/powerpoint/2010/main" val="1852026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F0B9F311-76E1-3241-BD56-48BA0AE6FADF}" type="slidenum">
              <a:rPr lang="en-US"/>
              <a:pPr/>
              <a:t>16</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343401"/>
            <a:ext cx="5486400" cy="4114800"/>
          </a:xfrm>
          <a:noFill/>
          <a:ln/>
        </p:spPr>
        <p:txBody>
          <a:bodyPr/>
          <a:lstStyle/>
          <a:p>
            <a:pPr marL="228600" indent="-228600" eaLnBrk="1" hangingPunct="1"/>
            <a:endParaRPr lang="en-US" dirty="0"/>
          </a:p>
        </p:txBody>
      </p:sp>
    </p:spTree>
    <p:extLst>
      <p:ext uri="{BB962C8B-B14F-4D97-AF65-F5344CB8AC3E}">
        <p14:creationId xmlns:p14="http://schemas.microsoft.com/office/powerpoint/2010/main" val="1386212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290C5BC-576C-9D4A-AAE4-8B26D4801187}" type="slidenum">
              <a:rPr lang="en-US" smtClean="0"/>
              <a:pPr/>
              <a:t>17</a:t>
            </a:fld>
            <a:endParaRPr lang="en-US" dirty="0"/>
          </a:p>
        </p:txBody>
      </p:sp>
    </p:spTree>
    <p:extLst>
      <p:ext uri="{BB962C8B-B14F-4D97-AF65-F5344CB8AC3E}">
        <p14:creationId xmlns:p14="http://schemas.microsoft.com/office/powerpoint/2010/main" val="26493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 </a:t>
            </a:r>
            <a:r>
              <a:rPr lang="en-US" dirty="0"/>
              <a:t>Each PSA will include at least one item on opiates, anticoagulants, insulin, antibiotics, and infusion fluids. These drug Groups Were Selected On The Basis That They Were Included In The List Of 8 High Risk Prescribing Categories Identified By The NPSA As Being Most Commonly Associated With Severe Harm Or death.1 Drugs In The Other 3 Categories (</a:t>
            </a:r>
            <a:r>
              <a:rPr lang="en-US" dirty="0" err="1"/>
              <a:t>anaesthetics</a:t>
            </a:r>
            <a:r>
              <a:rPr lang="en-US" dirty="0"/>
              <a:t>, Chemotherapy And Antipsychotics) Were Omitted On The Basis That Foundation Doctors Would Not Routinely Have responsibility For Prescribing These agents.</a:t>
            </a:r>
          </a:p>
          <a:p>
            <a:endParaRPr lang="en-US" dirty="0"/>
          </a:p>
        </p:txBody>
      </p:sp>
      <p:sp>
        <p:nvSpPr>
          <p:cNvPr id="4" name="Slide Number Placeholder 3"/>
          <p:cNvSpPr>
            <a:spLocks noGrp="1"/>
          </p:cNvSpPr>
          <p:nvPr>
            <p:ph type="sldNum" sz="quarter" idx="10"/>
          </p:nvPr>
        </p:nvSpPr>
        <p:spPr/>
        <p:txBody>
          <a:bodyPr/>
          <a:lstStyle/>
          <a:p>
            <a:fld id="{433433C3-698E-6C4B-8FFB-288E16C55DF5}" type="slidenum">
              <a:rPr lang="en-US" smtClean="0"/>
              <a:pPr/>
              <a:t>18</a:t>
            </a:fld>
            <a:endParaRPr lang="en-US"/>
          </a:p>
        </p:txBody>
      </p:sp>
    </p:spTree>
    <p:extLst>
      <p:ext uri="{BB962C8B-B14F-4D97-AF65-F5344CB8AC3E}">
        <p14:creationId xmlns:p14="http://schemas.microsoft.com/office/powerpoint/2010/main" val="750248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nSpc>
                <a:spcPct val="80000"/>
              </a:lnSpc>
              <a:buNone/>
            </a:pPr>
            <a:r>
              <a:rPr lang="en-US" sz="1200" dirty="0">
                <a:solidFill>
                  <a:srgbClr val="0000FF"/>
                </a:solidFill>
              </a:rPr>
              <a:t>Annual cycle of author training, item commissioning and peer review. </a:t>
            </a:r>
          </a:p>
          <a:p>
            <a:pPr marL="0" indent="0">
              <a:lnSpc>
                <a:spcPct val="80000"/>
              </a:lnSpc>
              <a:buNone/>
            </a:pPr>
            <a:endParaRPr lang="en-US" sz="1200" dirty="0">
              <a:solidFill>
                <a:srgbClr val="0000FF"/>
              </a:solidFill>
            </a:endParaRPr>
          </a:p>
          <a:p>
            <a:pPr marL="0" indent="0">
              <a:lnSpc>
                <a:spcPct val="80000"/>
              </a:lnSpc>
              <a:buNone/>
            </a:pPr>
            <a:r>
              <a:rPr lang="en-US" sz="1200" dirty="0">
                <a:solidFill>
                  <a:srgbClr val="0000FF"/>
                </a:solidFill>
              </a:rPr>
              <a:t>No author training in 2012 or 2013.</a:t>
            </a:r>
          </a:p>
          <a:p>
            <a:pPr marL="0" indent="0">
              <a:lnSpc>
                <a:spcPct val="80000"/>
              </a:lnSpc>
              <a:buNone/>
            </a:pPr>
            <a:r>
              <a:rPr lang="en-US" sz="1200" dirty="0">
                <a:solidFill>
                  <a:srgbClr val="0000FF"/>
                </a:solidFill>
              </a:rPr>
              <a:t>Momentum has been regained,</a:t>
            </a:r>
            <a:r>
              <a:rPr lang="en-US" sz="1200" baseline="0" dirty="0">
                <a:solidFill>
                  <a:srgbClr val="0000FF"/>
                </a:solidFill>
              </a:rPr>
              <a:t> and numbers of authors and items are increasing rapidly.</a:t>
            </a:r>
          </a:p>
          <a:p>
            <a:pPr marL="0" indent="0">
              <a:lnSpc>
                <a:spcPct val="80000"/>
              </a:lnSpc>
              <a:buNone/>
            </a:pPr>
            <a:endParaRPr lang="en-US" sz="1200" baseline="0" dirty="0">
              <a:solidFill>
                <a:srgbClr val="0000FF"/>
              </a:solidFill>
            </a:endParaRPr>
          </a:p>
          <a:p>
            <a:pPr marL="228600" indent="-228600">
              <a:lnSpc>
                <a:spcPct val="80000"/>
              </a:lnSpc>
              <a:buAutoNum type="arabicPlain" startAt="2011"/>
            </a:pPr>
            <a:r>
              <a:rPr lang="en-US" sz="1200" baseline="0" dirty="0">
                <a:solidFill>
                  <a:srgbClr val="0000FF"/>
                </a:solidFill>
              </a:rPr>
              <a:t>  1 paper,  30 items</a:t>
            </a:r>
          </a:p>
          <a:p>
            <a:pPr marL="228600" indent="-228600">
              <a:lnSpc>
                <a:spcPct val="80000"/>
              </a:lnSpc>
              <a:buAutoNum type="arabicPlain" startAt="2011"/>
            </a:pPr>
            <a:endParaRPr lang="en-US" sz="1200" baseline="0" dirty="0">
              <a:solidFill>
                <a:srgbClr val="0000FF"/>
              </a:solidFill>
            </a:endParaRPr>
          </a:p>
          <a:p>
            <a:pPr marL="228600" indent="-228600">
              <a:lnSpc>
                <a:spcPct val="80000"/>
              </a:lnSpc>
              <a:buAutoNum type="arabicPlain" startAt="2011"/>
            </a:pPr>
            <a:r>
              <a:rPr lang="en-US" sz="1200" baseline="0" dirty="0">
                <a:solidFill>
                  <a:srgbClr val="0000FF"/>
                </a:solidFill>
              </a:rPr>
              <a:t>  1 paper,  30 items</a:t>
            </a:r>
          </a:p>
          <a:p>
            <a:pPr marL="228600" indent="-228600">
              <a:lnSpc>
                <a:spcPct val="80000"/>
              </a:lnSpc>
              <a:buAutoNum type="arabicPlain" startAt="2011"/>
            </a:pPr>
            <a:endParaRPr lang="en-US" sz="1200" baseline="0" dirty="0">
              <a:solidFill>
                <a:srgbClr val="0000FF"/>
              </a:solidFill>
            </a:endParaRPr>
          </a:p>
          <a:p>
            <a:pPr marL="228600" indent="-228600">
              <a:lnSpc>
                <a:spcPct val="80000"/>
              </a:lnSpc>
              <a:buAutoNum type="arabicPlain" startAt="2011"/>
            </a:pPr>
            <a:r>
              <a:rPr lang="en-US" sz="1200" baseline="0" dirty="0">
                <a:solidFill>
                  <a:srgbClr val="0000FF"/>
                </a:solidFill>
              </a:rPr>
              <a:t>  2 papers, 60 items</a:t>
            </a:r>
          </a:p>
          <a:p>
            <a:pPr marL="228600" indent="-228600">
              <a:lnSpc>
                <a:spcPct val="80000"/>
              </a:lnSpc>
              <a:buAutoNum type="arabicPlain" startAt="2011"/>
            </a:pPr>
            <a:endParaRPr lang="en-US" sz="1200" baseline="0" dirty="0">
              <a:solidFill>
                <a:srgbClr val="0000FF"/>
              </a:solidFill>
            </a:endParaRPr>
          </a:p>
          <a:p>
            <a:pPr marL="228600" indent="-228600">
              <a:lnSpc>
                <a:spcPct val="80000"/>
              </a:lnSpc>
              <a:buAutoNum type="arabicPlain" startAt="2011"/>
            </a:pPr>
            <a:r>
              <a:rPr lang="en-US" sz="1200" baseline="0" dirty="0">
                <a:solidFill>
                  <a:srgbClr val="0000FF"/>
                </a:solidFill>
              </a:rPr>
              <a:t>  5 papers, 60 items</a:t>
            </a:r>
          </a:p>
          <a:p>
            <a:pPr marL="228600" indent="-228600">
              <a:lnSpc>
                <a:spcPct val="80000"/>
              </a:lnSpc>
              <a:buAutoNum type="arabicPlain" startAt="2011"/>
            </a:pPr>
            <a:endParaRPr lang="en-US" sz="1200" baseline="0" dirty="0">
              <a:solidFill>
                <a:srgbClr val="0000FF"/>
              </a:solidFill>
            </a:endParaRPr>
          </a:p>
          <a:p>
            <a:pPr marL="228600" indent="-228600">
              <a:lnSpc>
                <a:spcPct val="80000"/>
              </a:lnSpc>
              <a:buAutoNum type="arabicPlain" startAt="2011"/>
            </a:pPr>
            <a:r>
              <a:rPr lang="en-US" sz="1200" baseline="0" dirty="0">
                <a:solidFill>
                  <a:srgbClr val="0000FF"/>
                </a:solidFill>
              </a:rPr>
              <a:t>  4 papers 60 items</a:t>
            </a:r>
          </a:p>
          <a:p>
            <a:pPr marL="228600" indent="-228600">
              <a:lnSpc>
                <a:spcPct val="80000"/>
              </a:lnSpc>
              <a:buAutoNum type="arabicPlain" startAt="2011"/>
            </a:pPr>
            <a:endParaRPr lang="en-US" sz="1200" baseline="0" dirty="0">
              <a:solidFill>
                <a:srgbClr val="0000FF"/>
              </a:solidFill>
            </a:endParaRPr>
          </a:p>
          <a:p>
            <a:pPr marL="228600" indent="-228600">
              <a:lnSpc>
                <a:spcPct val="80000"/>
              </a:lnSpc>
              <a:buAutoNum type="arabicPlain" startAt="2011"/>
            </a:pPr>
            <a:r>
              <a:rPr lang="en-US" sz="1200" baseline="0" dirty="0">
                <a:solidFill>
                  <a:srgbClr val="0000FF"/>
                </a:solidFill>
              </a:rPr>
              <a:t>  4 papers 60 items</a:t>
            </a:r>
          </a:p>
          <a:p>
            <a:pPr marL="228600" indent="-228600">
              <a:lnSpc>
                <a:spcPct val="80000"/>
              </a:lnSpc>
              <a:buAutoNum type="arabicPlain" startAt="2011"/>
            </a:pPr>
            <a:endParaRPr lang="en-US" sz="1200" baseline="0" dirty="0">
              <a:solidFill>
                <a:srgbClr val="0000FF"/>
              </a:solidFill>
            </a:endParaRPr>
          </a:p>
          <a:p>
            <a:pPr marL="228600" indent="-228600">
              <a:lnSpc>
                <a:spcPct val="80000"/>
              </a:lnSpc>
              <a:buAutoNum type="arabicPlain" startAt="2011"/>
            </a:pPr>
            <a:r>
              <a:rPr lang="en-US" sz="1200" baseline="0" dirty="0">
                <a:solidFill>
                  <a:srgbClr val="0000FF"/>
                </a:solidFill>
              </a:rPr>
              <a:t>  5 papers, mock &amp; practice papers</a:t>
            </a:r>
          </a:p>
          <a:p>
            <a:pPr marL="228600" indent="-228600">
              <a:lnSpc>
                <a:spcPct val="80000"/>
              </a:lnSpc>
              <a:buAutoNum type="arabicPlain" startAt="2011"/>
            </a:pPr>
            <a:endParaRPr lang="en-US" sz="1200" baseline="0" dirty="0">
              <a:solidFill>
                <a:srgbClr val="0000FF"/>
              </a:solidFill>
            </a:endParaRPr>
          </a:p>
          <a:p>
            <a:pPr marL="228600" indent="-228600">
              <a:lnSpc>
                <a:spcPct val="80000"/>
              </a:lnSpc>
              <a:buAutoNum type="arabicPlain" startAt="2011"/>
            </a:pPr>
            <a:endParaRPr lang="en-US" sz="1200" baseline="0" dirty="0">
              <a:solidFill>
                <a:srgbClr val="0000FF"/>
              </a:solidFill>
            </a:endParaRPr>
          </a:p>
          <a:p>
            <a:pPr marL="228600" indent="-228600">
              <a:lnSpc>
                <a:spcPct val="80000"/>
              </a:lnSpc>
              <a:buAutoNum type="arabicPlain" startAt="2011"/>
            </a:pPr>
            <a:endParaRPr lang="en-US" sz="1200" dirty="0">
              <a:solidFill>
                <a:srgbClr val="0000FF"/>
              </a:solidFill>
            </a:endParaRPr>
          </a:p>
          <a:p>
            <a:pPr rtl="0" eaLnBrk="1" fontAlgn="t" latinLnBrk="0" hangingPunct="1"/>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33433C3-698E-6C4B-8FFB-288E16C55DF5}" type="slidenum">
              <a:rPr lang="en-US" smtClean="0"/>
              <a:pPr/>
              <a:t>20</a:t>
            </a:fld>
            <a:endParaRPr lang="en-US"/>
          </a:p>
        </p:txBody>
      </p:sp>
    </p:spTree>
    <p:extLst>
      <p:ext uri="{BB962C8B-B14F-4D97-AF65-F5344CB8AC3E}">
        <p14:creationId xmlns:p14="http://schemas.microsoft.com/office/powerpoint/2010/main" val="1280289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433C3-698E-6C4B-8FFB-288E16C55DF5}" type="slidenum">
              <a:rPr lang="en-US" smtClean="0"/>
              <a:pPr/>
              <a:t>24</a:t>
            </a:fld>
            <a:endParaRPr lang="en-US"/>
          </a:p>
        </p:txBody>
      </p:sp>
    </p:spTree>
    <p:extLst>
      <p:ext uri="{BB962C8B-B14F-4D97-AF65-F5344CB8AC3E}">
        <p14:creationId xmlns:p14="http://schemas.microsoft.com/office/powerpoint/2010/main" val="1110059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p:nvPr>
        </p:nvSpPr>
        <p:spPr>
          <a:ln/>
        </p:spPr>
        <p:txBody>
          <a:bodyPr/>
          <a:lstStyle/>
          <a:p>
            <a:fld id="{E36BFA6C-12A0-AE45-9C01-2DD2AF43CDAC}" type="slidenum">
              <a:rPr lang="en-GB"/>
              <a:pPr/>
              <a:t>25</a:t>
            </a:fld>
            <a:endParaRPr lang="en-GB"/>
          </a:p>
        </p:txBody>
      </p:sp>
      <p:sp>
        <p:nvSpPr>
          <p:cNvPr id="93185" name="Text Box 1"/>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p:spPr>
      </p:sp>
      <p:sp>
        <p:nvSpPr>
          <p:cNvPr id="93186" name="Text Box 2"/>
          <p:cNvSpPr txBox="1">
            <a:spLocks noGrp="1" noChangeArrowheads="1"/>
          </p:cNvSpPr>
          <p:nvPr>
            <p:ph type="body" idx="1"/>
          </p:nvPr>
        </p:nvSpPr>
        <p:spPr bwMode="auto">
          <a:xfrm>
            <a:off x="0" y="0"/>
            <a:ext cx="6480175" cy="4251325"/>
          </a:xfrm>
          <a:prstGeom prst="rect">
            <a:avLst/>
          </a:prstGeom>
          <a:noFill/>
          <a:ln>
            <a:round/>
            <a:headEnd/>
            <a:tailEnd/>
          </a:ln>
        </p:spPr>
        <p:txBody>
          <a:bodyPr tIns="91440">
            <a:prstTxWarp prst="textNoShape">
              <a:avLst/>
            </a:prstTxWarp>
          </a:bodyPr>
          <a:lstStyle/>
          <a:p>
            <a:pPr eaLnBrk="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a:latin typeface="Arial" charset="0"/>
              <a:ea typeface="SimSun" pitchFamily="2" charset="-122"/>
              <a:cs typeface="SimSun" pitchFamily="2" charset="-122"/>
            </a:endParaRPr>
          </a:p>
        </p:txBody>
      </p:sp>
      <p:sp>
        <p:nvSpPr>
          <p:cNvPr id="93187" name="Text Box 3"/>
          <p:cNvSpPr txBox="1">
            <a:spLocks noChangeArrowheads="1"/>
          </p:cNvSpPr>
          <p:nvPr/>
        </p:nvSpPr>
        <p:spPr bwMode="auto">
          <a:xfrm>
            <a:off x="0" y="0"/>
            <a:ext cx="1588" cy="1588"/>
          </a:xfrm>
          <a:prstGeom prst="rect">
            <a:avLst/>
          </a:prstGeom>
          <a:noFill/>
          <a:ln w="9525">
            <a:noFill/>
            <a:round/>
            <a:headEnd/>
            <a:tailEnd/>
          </a:ln>
          <a:effectLst/>
        </p:spPr>
        <p:txBody>
          <a:bodyPr tIns="91440">
            <a:prstTxWarp prst="textNoShape">
              <a:avLst/>
            </a:prstTxWarp>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61B505B-7A5D-BE4C-9BA8-467A9C0459EC}" type="slidenum">
              <a:rPr lang="en-GB">
                <a:solidFill>
                  <a:srgbClr val="000000"/>
                </a:solidFill>
                <a:latin typeface="+mn-lt" charset="0"/>
              </a:rPr>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25</a:t>
            </a:fld>
            <a:endParaRPr lang="en-GB">
              <a:solidFill>
                <a:srgbClr val="000000"/>
              </a:solidFill>
              <a:latin typeface="+mn-lt" charset="0"/>
            </a:endParaRPr>
          </a:p>
        </p:txBody>
      </p:sp>
    </p:spTree>
    <p:extLst>
      <p:ext uri="{BB962C8B-B14F-4D97-AF65-F5344CB8AC3E}">
        <p14:creationId xmlns:p14="http://schemas.microsoft.com/office/powerpoint/2010/main" val="838718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433C3-698E-6C4B-8FFB-288E16C55DF5}" type="slidenum">
              <a:rPr lang="en-US" smtClean="0"/>
              <a:pPr/>
              <a:t>27</a:t>
            </a:fld>
            <a:endParaRPr lang="en-US"/>
          </a:p>
        </p:txBody>
      </p:sp>
    </p:spTree>
    <p:extLst>
      <p:ext uri="{BB962C8B-B14F-4D97-AF65-F5344CB8AC3E}">
        <p14:creationId xmlns:p14="http://schemas.microsoft.com/office/powerpoint/2010/main" val="258531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Volunteer item writers including clinical pharmacologists and pharmacists and others with relevant expertise in prescribing write the items for inclusion in the item writing bank. Assessment items undergo a process of quality assurance/ peer review  which</a:t>
            </a:r>
            <a:r>
              <a:rPr lang="en-GB" baseline="0" dirty="0"/>
              <a:t> </a:t>
            </a:r>
            <a:r>
              <a:rPr lang="en-GB" dirty="0"/>
              <a:t>involves an Assessment Board, responsible for assembling and standard setting each assessment paper.</a:t>
            </a:r>
          </a:p>
          <a:p>
            <a:endParaRPr lang="en-GB" dirty="0"/>
          </a:p>
        </p:txBody>
      </p:sp>
      <p:sp>
        <p:nvSpPr>
          <p:cNvPr id="4" name="Slide Number Placeholder 3"/>
          <p:cNvSpPr>
            <a:spLocks noGrp="1"/>
          </p:cNvSpPr>
          <p:nvPr>
            <p:ph type="sldNum" sz="quarter" idx="10"/>
          </p:nvPr>
        </p:nvSpPr>
        <p:spPr/>
        <p:txBody>
          <a:bodyPr/>
          <a:lstStyle/>
          <a:p>
            <a:fld id="{433433C3-698E-6C4B-8FFB-288E16C55DF5}" type="slidenum">
              <a:rPr lang="en-US" smtClean="0"/>
              <a:pPr/>
              <a:t>28</a:t>
            </a:fld>
            <a:endParaRPr lang="en-US"/>
          </a:p>
        </p:txBody>
      </p:sp>
    </p:spTree>
    <p:extLst>
      <p:ext uri="{BB962C8B-B14F-4D97-AF65-F5344CB8AC3E}">
        <p14:creationId xmlns:p14="http://schemas.microsoft.com/office/powerpoint/2010/main" val="786662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433C3-698E-6C4B-8FFB-288E16C55DF5}"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525642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433C3-698E-6C4B-8FFB-288E16C55DF5}" type="slidenum">
              <a:rPr lang="en-US" smtClean="0"/>
              <a:pPr/>
              <a:t>2</a:t>
            </a:fld>
            <a:endParaRPr lang="en-US"/>
          </a:p>
        </p:txBody>
      </p:sp>
    </p:spTree>
    <p:extLst>
      <p:ext uri="{BB962C8B-B14F-4D97-AF65-F5344CB8AC3E}">
        <p14:creationId xmlns:p14="http://schemas.microsoft.com/office/powerpoint/2010/main" val="1778643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433C3-698E-6C4B-8FFB-288E16C55DF5}" type="slidenum">
              <a:rPr lang="en-US" smtClean="0"/>
              <a:pPr/>
              <a:t>32</a:t>
            </a:fld>
            <a:endParaRPr lang="en-US"/>
          </a:p>
        </p:txBody>
      </p:sp>
    </p:spTree>
    <p:extLst>
      <p:ext uri="{BB962C8B-B14F-4D97-AF65-F5344CB8AC3E}">
        <p14:creationId xmlns:p14="http://schemas.microsoft.com/office/powerpoint/2010/main" val="427269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433C3-698E-6C4B-8FFB-288E16C55DF5}" type="slidenum">
              <a:rPr lang="en-US" smtClean="0"/>
              <a:pPr/>
              <a:t>34</a:t>
            </a:fld>
            <a:endParaRPr lang="en-US"/>
          </a:p>
        </p:txBody>
      </p:sp>
    </p:spTree>
    <p:extLst>
      <p:ext uri="{BB962C8B-B14F-4D97-AF65-F5344CB8AC3E}">
        <p14:creationId xmlns:p14="http://schemas.microsoft.com/office/powerpoint/2010/main" val="1600758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433C3-698E-6C4B-8FFB-288E16C55DF5}" type="slidenum">
              <a:rPr lang="en-US" smtClean="0"/>
              <a:pPr/>
              <a:t>35</a:t>
            </a:fld>
            <a:endParaRPr lang="en-US"/>
          </a:p>
        </p:txBody>
      </p:sp>
    </p:spTree>
    <p:extLst>
      <p:ext uri="{BB962C8B-B14F-4D97-AF65-F5344CB8AC3E}">
        <p14:creationId xmlns:p14="http://schemas.microsoft.com/office/powerpoint/2010/main" val="270189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433C3-698E-6C4B-8FFB-288E16C55DF5}" type="slidenum">
              <a:rPr lang="en-US" smtClean="0"/>
              <a:pPr/>
              <a:t>40</a:t>
            </a:fld>
            <a:endParaRPr lang="en-US"/>
          </a:p>
        </p:txBody>
      </p:sp>
    </p:spTree>
    <p:extLst>
      <p:ext uri="{BB962C8B-B14F-4D97-AF65-F5344CB8AC3E}">
        <p14:creationId xmlns:p14="http://schemas.microsoft.com/office/powerpoint/2010/main" val="1301589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433C3-698E-6C4B-8FFB-288E16C55DF5}" type="slidenum">
              <a:rPr lang="en-US" smtClean="0"/>
              <a:pPr/>
              <a:t>41</a:t>
            </a:fld>
            <a:endParaRPr lang="en-US"/>
          </a:p>
        </p:txBody>
      </p:sp>
    </p:spTree>
    <p:extLst>
      <p:ext uri="{BB962C8B-B14F-4D97-AF65-F5344CB8AC3E}">
        <p14:creationId xmlns:p14="http://schemas.microsoft.com/office/powerpoint/2010/main" val="1542869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433C3-698E-6C4B-8FFB-288E16C55DF5}" type="slidenum">
              <a:rPr lang="en-US" smtClean="0"/>
              <a:pPr/>
              <a:t>43</a:t>
            </a:fld>
            <a:endParaRPr lang="en-US"/>
          </a:p>
        </p:txBody>
      </p:sp>
    </p:spTree>
    <p:extLst>
      <p:ext uri="{BB962C8B-B14F-4D97-AF65-F5344CB8AC3E}">
        <p14:creationId xmlns:p14="http://schemas.microsoft.com/office/powerpoint/2010/main" val="143153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p:nvPr>
        </p:nvSpPr>
        <p:spPr>
          <a:ln/>
        </p:spPr>
        <p:txBody>
          <a:bodyPr/>
          <a:lstStyle/>
          <a:p>
            <a:fld id="{67961946-DDE5-8A43-A6D5-63970E5E6BB2}" type="slidenum">
              <a:rPr lang="en-GB"/>
              <a:pPr/>
              <a:t>5</a:t>
            </a:fld>
            <a:endParaRPr lang="en-GB"/>
          </a:p>
        </p:txBody>
      </p:sp>
      <p:sp>
        <p:nvSpPr>
          <p:cNvPr id="121857" name="Text Box 1"/>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p:spPr>
      </p:sp>
      <p:sp>
        <p:nvSpPr>
          <p:cNvPr id="121858" name="Text Box 2"/>
          <p:cNvSpPr txBox="1">
            <a:spLocks noGrp="1" noChangeArrowheads="1"/>
          </p:cNvSpPr>
          <p:nvPr>
            <p:ph type="body" idx="1"/>
          </p:nvPr>
        </p:nvSpPr>
        <p:spPr bwMode="auto">
          <a:xfrm>
            <a:off x="0" y="0"/>
            <a:ext cx="1588" cy="4251325"/>
          </a:xfrm>
          <a:prstGeom prst="rect">
            <a:avLst/>
          </a:prstGeom>
          <a:noFill/>
          <a:ln>
            <a:round/>
            <a:headEnd/>
            <a:tailEnd/>
          </a:ln>
        </p:spPr>
        <p:txBody>
          <a:bodyPr wrap="none" anchor="ctr">
            <a:prstTxWarp prst="textNoShape">
              <a:avLst/>
            </a:prstTxWarp>
            <a:normAutofit fontScale="32500" lnSpcReduction="20000"/>
          </a:bodyPr>
          <a:lstStyle/>
          <a:p>
            <a:pPr eaLnBrk="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dirty="0">
                <a:latin typeface="Arial" charset="0"/>
                <a:ea typeface="SimSun" pitchFamily="2" charset="-122"/>
                <a:cs typeface="SimSun" pitchFamily="2" charset="-122"/>
              </a:rPr>
              <a:t>What is the scale of the problem?</a:t>
            </a:r>
          </a:p>
          <a:p>
            <a:pPr marL="341313" indent="-339725" hangingPunct="1">
              <a:lnSpc>
                <a:spcPct val="100000"/>
              </a:lnSpc>
              <a:spcBef>
                <a:spcPts val="638"/>
              </a:spcBef>
              <a:spcAft>
                <a:spcPts val="1425"/>
              </a:spcAft>
              <a:buSzPct val="45000"/>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b="1" dirty="0">
                <a:solidFill>
                  <a:srgbClr val="000000"/>
                </a:solidFill>
                <a:latin typeface="Calibri" charset="0"/>
              </a:rPr>
              <a:t>124,260 medication orders</a:t>
            </a:r>
            <a:r>
              <a:rPr lang="en-US" sz="2000" dirty="0">
                <a:solidFill>
                  <a:srgbClr val="000000"/>
                </a:solidFill>
                <a:latin typeface="Calibri" charset="0"/>
              </a:rPr>
              <a:t> were checked</a:t>
            </a:r>
          </a:p>
          <a:p>
            <a:pPr marL="341313" indent="-339725" hangingPunct="1">
              <a:lnSpc>
                <a:spcPct val="100000"/>
              </a:lnSpc>
              <a:spcBef>
                <a:spcPts val="638"/>
              </a:spcBef>
              <a:spcAft>
                <a:spcPts val="1425"/>
              </a:spcAft>
              <a:buSzPct val="45000"/>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b="1" dirty="0">
                <a:solidFill>
                  <a:srgbClr val="000000"/>
                </a:solidFill>
                <a:latin typeface="Calibri" charset="0"/>
              </a:rPr>
              <a:t>11,077 errors</a:t>
            </a:r>
            <a:r>
              <a:rPr lang="en-US" sz="2000" dirty="0">
                <a:solidFill>
                  <a:srgbClr val="000000"/>
                </a:solidFill>
                <a:latin typeface="Calibri" charset="0"/>
              </a:rPr>
              <a:t> were detected</a:t>
            </a:r>
          </a:p>
          <a:p>
            <a:pPr marL="341313" indent="-339725" hangingPunct="1">
              <a:lnSpc>
                <a:spcPct val="100000"/>
              </a:lnSpc>
              <a:spcBef>
                <a:spcPts val="638"/>
              </a:spcBef>
              <a:spcAft>
                <a:spcPts val="1425"/>
              </a:spcAft>
              <a:buSzPct val="45000"/>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dirty="0">
                <a:solidFill>
                  <a:srgbClr val="000000"/>
                </a:solidFill>
                <a:latin typeface="Calibri" charset="0"/>
              </a:rPr>
              <a:t>Across all grades/types of prescriber, the </a:t>
            </a:r>
            <a:r>
              <a:rPr lang="en-US" sz="2000" b="1" dirty="0">
                <a:solidFill>
                  <a:srgbClr val="000000"/>
                </a:solidFill>
                <a:latin typeface="Calibri" charset="0"/>
              </a:rPr>
              <a:t>mean rate of prescribing errors was 8.9%</a:t>
            </a:r>
            <a:r>
              <a:rPr lang="en-US" sz="2000" dirty="0">
                <a:solidFill>
                  <a:srgbClr val="000000"/>
                </a:solidFill>
                <a:latin typeface="Calibri" charset="0"/>
              </a:rPr>
              <a:t> of medication orders</a:t>
            </a:r>
          </a:p>
          <a:p>
            <a:pPr marL="341313" indent="-339725" hangingPunct="1">
              <a:lnSpc>
                <a:spcPct val="100000"/>
              </a:lnSpc>
              <a:spcBef>
                <a:spcPts val="638"/>
              </a:spcBef>
              <a:spcAft>
                <a:spcPts val="1425"/>
              </a:spcAft>
              <a:buSzPct val="45000"/>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dirty="0">
                <a:solidFill>
                  <a:srgbClr val="000000"/>
                </a:solidFill>
                <a:latin typeface="Calibri" charset="0"/>
              </a:rPr>
              <a:t>50,016 medication orders were written by FY1 doctors</a:t>
            </a:r>
          </a:p>
          <a:p>
            <a:pPr marL="341313" indent="-339725" hangingPunct="1">
              <a:lnSpc>
                <a:spcPct val="100000"/>
              </a:lnSpc>
              <a:spcBef>
                <a:spcPts val="638"/>
              </a:spcBef>
              <a:spcAft>
                <a:spcPts val="1425"/>
              </a:spcAft>
              <a:buSzPct val="45000"/>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dirty="0">
                <a:solidFill>
                  <a:srgbClr val="000000"/>
                </a:solidFill>
                <a:latin typeface="Calibri" charset="0"/>
              </a:rPr>
              <a:t>4190 errors were detected on FY1 medication orders</a:t>
            </a:r>
          </a:p>
          <a:p>
            <a:pPr marL="341313" indent="-339725" hangingPunct="1">
              <a:lnSpc>
                <a:spcPct val="100000"/>
              </a:lnSpc>
              <a:spcBef>
                <a:spcPts val="638"/>
              </a:spcBef>
              <a:spcAft>
                <a:spcPts val="1425"/>
              </a:spcAft>
              <a:buSzPct val="45000"/>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dirty="0">
                <a:solidFill>
                  <a:srgbClr val="000000"/>
                </a:solidFill>
                <a:latin typeface="Calibri" charset="0"/>
              </a:rPr>
              <a:t>The rate of prescribing errors for FY1 doctors was 8.4%</a:t>
            </a:r>
          </a:p>
          <a:p>
            <a:pPr eaLnBrk="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000" dirty="0">
              <a:latin typeface="Arial" charset="0"/>
              <a:ea typeface="SimSun" pitchFamily="2" charset="-122"/>
              <a:cs typeface="SimSun" pitchFamily="2" charset="-122"/>
            </a:endParaRPr>
          </a:p>
          <a:p>
            <a:pPr marL="341313" indent="-339725" hangingPunct="1">
              <a:lnSpc>
                <a:spcPct val="100000"/>
              </a:lnSpc>
              <a:spcBef>
                <a:spcPts val="638"/>
              </a:spcBef>
              <a:spcAft>
                <a:spcPts val="1425"/>
              </a:spcAft>
              <a:buSzPct val="45000"/>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800" dirty="0">
                <a:solidFill>
                  <a:srgbClr val="000000"/>
                </a:solidFill>
                <a:latin typeface="Calibri" charset="0"/>
              </a:rPr>
              <a:t>System-based </a:t>
            </a:r>
            <a:r>
              <a:rPr lang="en-US" sz="2800" u="sng" dirty="0">
                <a:solidFill>
                  <a:srgbClr val="000000"/>
                </a:solidFill>
                <a:latin typeface="Calibri" charset="0"/>
              </a:rPr>
              <a:t>and</a:t>
            </a:r>
            <a:r>
              <a:rPr lang="en-US" sz="2800" dirty="0">
                <a:solidFill>
                  <a:srgbClr val="000000"/>
                </a:solidFill>
                <a:latin typeface="Calibri" charset="0"/>
              </a:rPr>
              <a:t> person-based</a:t>
            </a:r>
          </a:p>
          <a:p>
            <a:pPr marL="341313" indent="-339725" hangingPunct="1">
              <a:lnSpc>
                <a:spcPct val="100000"/>
              </a:lnSpc>
              <a:spcBef>
                <a:spcPct val="20000"/>
              </a:spcBef>
              <a:spcAft>
                <a:spcPts val="1000"/>
              </a:spcAft>
              <a:buSzPct val="45000"/>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800" dirty="0">
                <a:solidFill>
                  <a:srgbClr val="000000"/>
                </a:solidFill>
                <a:latin typeface="Calibri" charset="0"/>
              </a:rPr>
              <a:t>Report suggested </a:t>
            </a:r>
            <a:r>
              <a:rPr lang="en-US" sz="2800" b="1" dirty="0">
                <a:solidFill>
                  <a:srgbClr val="000000"/>
                </a:solidFill>
                <a:latin typeface="Calibri" charset="0"/>
              </a:rPr>
              <a:t>five main targets</a:t>
            </a:r>
            <a:r>
              <a:rPr lang="en-US" sz="2800" dirty="0">
                <a:solidFill>
                  <a:srgbClr val="000000"/>
                </a:solidFill>
                <a:latin typeface="Calibri" charset="0"/>
              </a:rPr>
              <a:t> for interventions to improve patient safety by </a:t>
            </a:r>
            <a:r>
              <a:rPr lang="en-US" sz="2800" dirty="0" err="1">
                <a:solidFill>
                  <a:srgbClr val="000000"/>
                </a:solidFill>
                <a:latin typeface="Calibri" charset="0"/>
              </a:rPr>
              <a:t>minimising</a:t>
            </a:r>
            <a:r>
              <a:rPr lang="en-US" sz="2800" dirty="0">
                <a:solidFill>
                  <a:srgbClr val="000000"/>
                </a:solidFill>
                <a:latin typeface="Calibri" charset="0"/>
              </a:rPr>
              <a:t> prescribing errors: </a:t>
            </a:r>
          </a:p>
          <a:p>
            <a:pPr marL="741363" lvl="1" indent="-282575" hangingPunct="1">
              <a:lnSpc>
                <a:spcPct val="100000"/>
              </a:lnSpc>
              <a:spcBef>
                <a:spcPct val="20000"/>
              </a:spcBef>
              <a:spcAft>
                <a:spcPts val="1000"/>
              </a:spcAft>
              <a:buSzPct val="45000"/>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400" dirty="0">
                <a:solidFill>
                  <a:srgbClr val="000000"/>
                </a:solidFill>
                <a:latin typeface="Calibri" charset="0"/>
              </a:rPr>
              <a:t>Clinical working environments</a:t>
            </a:r>
          </a:p>
          <a:p>
            <a:pPr marL="741363" lvl="1" indent="-282575" hangingPunct="1">
              <a:lnSpc>
                <a:spcPct val="100000"/>
              </a:lnSpc>
              <a:spcBef>
                <a:spcPct val="20000"/>
              </a:spcBef>
              <a:spcAft>
                <a:spcPts val="1000"/>
              </a:spcAft>
              <a:buSzPct val="45000"/>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400" dirty="0">
                <a:solidFill>
                  <a:schemeClr val="accent2"/>
                </a:solidFill>
                <a:latin typeface="Calibri" charset="0"/>
              </a:rPr>
              <a:t>Undergraduate medical education </a:t>
            </a:r>
            <a:r>
              <a:rPr lang="en-US" sz="2400" dirty="0" err="1">
                <a:solidFill>
                  <a:schemeClr val="accent2"/>
                </a:solidFill>
                <a:latin typeface="Calibri" charset="0"/>
              </a:rPr>
              <a:t>programmes</a:t>
            </a:r>
            <a:endParaRPr lang="en-US" sz="2400" dirty="0">
              <a:solidFill>
                <a:schemeClr val="accent2"/>
              </a:solidFill>
              <a:latin typeface="Calibri" charset="0"/>
            </a:endParaRPr>
          </a:p>
          <a:p>
            <a:pPr marL="741363" lvl="1" indent="-282575" hangingPunct="1">
              <a:lnSpc>
                <a:spcPct val="100000"/>
              </a:lnSpc>
              <a:spcBef>
                <a:spcPct val="20000"/>
              </a:spcBef>
              <a:spcAft>
                <a:spcPts val="1000"/>
              </a:spcAft>
              <a:buSzPct val="45000"/>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400" dirty="0">
                <a:solidFill>
                  <a:srgbClr val="000000"/>
                </a:solidFill>
                <a:latin typeface="Calibri" charset="0"/>
              </a:rPr>
              <a:t>Foundation Year 1 education</a:t>
            </a:r>
          </a:p>
          <a:p>
            <a:pPr marL="741363" lvl="1" indent="-282575" hangingPunct="1">
              <a:lnSpc>
                <a:spcPct val="100000"/>
              </a:lnSpc>
              <a:spcBef>
                <a:spcPct val="20000"/>
              </a:spcBef>
              <a:spcAft>
                <a:spcPts val="1000"/>
              </a:spcAft>
              <a:buSzPct val="45000"/>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400" dirty="0">
                <a:solidFill>
                  <a:srgbClr val="000000"/>
                </a:solidFill>
                <a:latin typeface="Calibri" charset="0"/>
              </a:rPr>
              <a:t>Other parts of the medical education continuum</a:t>
            </a:r>
          </a:p>
          <a:p>
            <a:pPr marL="741363" lvl="1" indent="-282575" hangingPunct="1">
              <a:lnSpc>
                <a:spcPct val="100000"/>
              </a:lnSpc>
              <a:spcBef>
                <a:spcPct val="20000"/>
              </a:spcBef>
              <a:spcAft>
                <a:spcPts val="1000"/>
              </a:spcAft>
              <a:buSzPct val="45000"/>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400" dirty="0" err="1">
                <a:solidFill>
                  <a:srgbClr val="000000"/>
                </a:solidFill>
                <a:latin typeface="Calibri" charset="0"/>
              </a:rPr>
              <a:t>Interprofessional</a:t>
            </a:r>
            <a:r>
              <a:rPr lang="en-US" sz="2400" dirty="0">
                <a:solidFill>
                  <a:srgbClr val="000000"/>
                </a:solidFill>
                <a:latin typeface="Calibri" charset="0"/>
              </a:rPr>
              <a:t> education</a:t>
            </a:r>
          </a:p>
          <a:p>
            <a:pPr eaLnBrk="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000" dirty="0">
              <a:latin typeface="Arial" charset="0"/>
              <a:ea typeface="SimSun" pitchFamily="2" charset="-122"/>
              <a:cs typeface="SimSun" pitchFamily="2" charset="-122"/>
            </a:endParaRPr>
          </a:p>
        </p:txBody>
      </p:sp>
      <p:sp>
        <p:nvSpPr>
          <p:cNvPr id="121859" name="Text Box 3"/>
          <p:cNvSpPr txBox="1">
            <a:spLocks noChangeArrowheads="1"/>
          </p:cNvSpPr>
          <p:nvPr/>
        </p:nvSpPr>
        <p:spPr bwMode="auto">
          <a:xfrm>
            <a:off x="0" y="0"/>
            <a:ext cx="1588" cy="1588"/>
          </a:xfrm>
          <a:prstGeom prst="rect">
            <a:avLst/>
          </a:prstGeom>
          <a:noFill/>
          <a:ln w="9525">
            <a:noFill/>
            <a:round/>
            <a:headEnd/>
            <a:tailEnd/>
          </a:ln>
          <a:effectLst/>
        </p:spPr>
        <p:txBody>
          <a:bodyPr tIns="91440">
            <a:prstTxWarp prst="textNoShape">
              <a:avLst/>
            </a:prstTxWarp>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8E5649F-0455-5F4E-8945-E2B3F96299E8}" type="slidenum">
              <a:rPr lang="en-GB">
                <a:solidFill>
                  <a:srgbClr val="000000"/>
                </a:solidFill>
                <a:latin typeface="+mn-lt" charset="0"/>
              </a:rPr>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a:t>
            </a:fld>
            <a:endParaRPr lang="en-GB">
              <a:solidFill>
                <a:srgbClr val="000000"/>
              </a:solidFill>
              <a:latin typeface="+mn-lt" charset="0"/>
            </a:endParaRPr>
          </a:p>
        </p:txBody>
      </p:sp>
    </p:spTree>
    <p:extLst>
      <p:ext uri="{BB962C8B-B14F-4D97-AF65-F5344CB8AC3E}">
        <p14:creationId xmlns:p14="http://schemas.microsoft.com/office/powerpoint/2010/main" val="689156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eaLnBrk="1">
              <a:lnSpc>
                <a:spcPct val="80000"/>
              </a:lnSpc>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i="1" dirty="0">
                <a:latin typeface="Arial" charset="0"/>
                <a:ea typeface="SimSun" pitchFamily="2" charset="-122"/>
                <a:cs typeface="SimSun" pitchFamily="2" charset="-122"/>
              </a:rPr>
              <a:t>Competencies Required on Day 1 of FY1</a:t>
            </a:r>
          </a:p>
          <a:p>
            <a:pPr eaLnBrk="1">
              <a:lnSpc>
                <a:spcPct val="80000"/>
              </a:lnSpc>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latin typeface="Arial" charset="0"/>
                <a:ea typeface="SimSun" pitchFamily="2" charset="-122"/>
                <a:cs typeface="SimSun" pitchFamily="2" charset="-122"/>
              </a:rPr>
              <a:t>Based on the current activities and levels of supervision possible in typical NHS secondary care facilities, we believe that the following competencies are necessary for FY1 doctors:</a:t>
            </a:r>
          </a:p>
          <a:p>
            <a:pPr eaLnBrk="1">
              <a:lnSpc>
                <a:spcPct val="80000"/>
              </a:lnSpc>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i="1" dirty="0">
                <a:latin typeface="Arial" charset="0"/>
                <a:ea typeface="SimSun" pitchFamily="2" charset="-122"/>
                <a:cs typeface="SimSun" pitchFamily="2" charset="-122"/>
              </a:rPr>
              <a:t>The ability to establish an accurate drug history</a:t>
            </a:r>
            <a:r>
              <a:rPr lang="en-GB" sz="1200" dirty="0">
                <a:latin typeface="Arial" charset="0"/>
                <a:ea typeface="SimSun" pitchFamily="2" charset="-122"/>
                <a:cs typeface="SimSun" pitchFamily="2" charset="-122"/>
              </a:rPr>
              <a:t> This may be taken directly from the patient, from a collection of medicines, or from information given by others (carers, GP, old prescriptions). The record of this history should include making relevant conclusions from past exposures, including effective interventions and unsuccessful or harmful ones (drug allergies, adverse drug reactions, and drug interactions).</a:t>
            </a:r>
          </a:p>
          <a:p>
            <a:pPr eaLnBrk="1">
              <a:lnSpc>
                <a:spcPct val="80000"/>
              </a:lnSpc>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i="1" dirty="0">
                <a:latin typeface="Arial" charset="0"/>
                <a:ea typeface="SimSun" pitchFamily="2" charset="-122"/>
                <a:cs typeface="SimSun" pitchFamily="2" charset="-122"/>
              </a:rPr>
              <a:t>The ability to plan appropriate therapy for common indications </a:t>
            </a:r>
            <a:r>
              <a:rPr lang="en-GB" sz="1200" dirty="0">
                <a:latin typeface="Arial" charset="0"/>
                <a:ea typeface="SimSun" pitchFamily="2" charset="-122"/>
                <a:cs typeface="SimSun" pitchFamily="2" charset="-122"/>
              </a:rPr>
              <a:t>This means deducing appropriate treatment,</a:t>
            </a:r>
            <a:r>
              <a:rPr lang="en-GB" sz="1200" i="1" dirty="0">
                <a:latin typeface="Arial" charset="0"/>
                <a:ea typeface="SimSun" pitchFamily="2" charset="-122"/>
                <a:cs typeface="SimSun" pitchFamily="2" charset="-122"/>
              </a:rPr>
              <a:t> </a:t>
            </a:r>
            <a:r>
              <a:rPr lang="en-GB" sz="1200" dirty="0">
                <a:latin typeface="Arial" charset="0"/>
                <a:ea typeface="SimSun" pitchFamily="2" charset="-122"/>
                <a:cs typeface="SimSun" pitchFamily="2" charset="-122"/>
              </a:rPr>
              <a:t>based on symptoms, signs, and investigations. Such treatment might be preventive, curative, symptomatic, or palliative. It should be possible to plan treatment that is appropriate to individual patients. This will involve deciding at a simple level between options that might include different drugs, different formulations, different routes, different doses, and different durations. It should be possible to plan treatment for common acute and chronic conditions, including the use of high-risk drugs (e.g. anticoagulants, </a:t>
            </a:r>
            <a:r>
              <a:rPr lang="en-GB" sz="1200" dirty="0" err="1">
                <a:latin typeface="Arial" charset="0"/>
                <a:ea typeface="SimSun" pitchFamily="2" charset="-122"/>
                <a:cs typeface="SimSun" pitchFamily="2" charset="-122"/>
              </a:rPr>
              <a:t>opioids</a:t>
            </a:r>
            <a:r>
              <a:rPr lang="en-GB" sz="1200" dirty="0">
                <a:latin typeface="Arial" charset="0"/>
                <a:ea typeface="SimSun" pitchFamily="2" charset="-122"/>
                <a:cs typeface="SimSun" pitchFamily="2" charset="-122"/>
              </a:rPr>
              <a:t>, insulin).</a:t>
            </a:r>
          </a:p>
          <a:p>
            <a:pPr eaLnBrk="1">
              <a:lnSpc>
                <a:spcPct val="80000"/>
              </a:lnSpc>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i="1" dirty="0">
                <a:latin typeface="Arial" charset="0"/>
                <a:ea typeface="SimSun" pitchFamily="2" charset="-122"/>
                <a:cs typeface="SimSun" pitchFamily="2" charset="-122"/>
              </a:rPr>
              <a:t>The ability to write a safe and legal prescription</a:t>
            </a:r>
            <a:r>
              <a:rPr lang="en-GB" sz="1200" dirty="0">
                <a:latin typeface="Arial" charset="0"/>
                <a:ea typeface="SimSun" pitchFamily="2" charset="-122"/>
                <a:cs typeface="SimSun" pitchFamily="2" charset="-122"/>
              </a:rPr>
              <a:t> This will usually be on a hospital drug administration chart (once-only, regular, and as required medications), but may include other relevant documentation (e.g. an infusion chart, insulin chart, warfarin chart, oxygen chart, TTO prescriptions). This skill would also include cancelling prescriptions and understanding other aspects of documentation. Prescriptions would be expected to meet appropriate standards, being legible, unambiguous, and complete (approved name written in upper case, appropriate form and route, correct dose appropriately written without abbreviations, necessary details and instructions, signed). It should be possible to prescribe controlled drugs. This skill would normally be undertaken with access to a copy of the British National Formulary.</a:t>
            </a:r>
          </a:p>
          <a:p>
            <a:pPr eaLnBrk="1">
              <a:lnSpc>
                <a:spcPct val="80000"/>
              </a:lnSpc>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i="1" dirty="0">
                <a:latin typeface="Arial" charset="0"/>
                <a:ea typeface="SimSun" pitchFamily="2" charset="-122"/>
                <a:cs typeface="SimSun" pitchFamily="2" charset="-122"/>
              </a:rPr>
              <a:t>The ability to appraise critically the prescribing of others</a:t>
            </a:r>
            <a:r>
              <a:rPr lang="en-GB" sz="1200" dirty="0">
                <a:latin typeface="Arial" charset="0"/>
                <a:ea typeface="SimSun" pitchFamily="2" charset="-122"/>
                <a:cs typeface="SimSun" pitchFamily="2" charset="-122"/>
              </a:rPr>
              <a:t> This will include the ability to review prescription charts and relate medicines to symptoms (e.g. a nitrate and headache), identify common drug interactions (e.g. erythromycin with warfarin), identify inappropriate prescriptions (e.g. a hypnotic during daytime), and identify obvious dosing errors for common drugs (e.g. aspirin).</a:t>
            </a:r>
          </a:p>
          <a:p>
            <a:pPr eaLnBrk="1">
              <a:lnSpc>
                <a:spcPct val="80000"/>
              </a:lnSpc>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i="1" dirty="0">
                <a:latin typeface="Arial" charset="0"/>
                <a:ea typeface="SimSun" pitchFamily="2" charset="-122"/>
                <a:cs typeface="SimSun" pitchFamily="2" charset="-122"/>
              </a:rPr>
              <a:t>The ability to calculate appropriate doses</a:t>
            </a:r>
            <a:r>
              <a:rPr lang="en-GB" sz="1200" dirty="0">
                <a:latin typeface="Arial" charset="0"/>
                <a:ea typeface="SimSun" pitchFamily="2" charset="-122"/>
                <a:cs typeface="SimSun" pitchFamily="2" charset="-122"/>
              </a:rPr>
              <a:t> These might include simple dosage calculations by weight or body surface area and adjustments for age or renal function. This will include knowledge of different expressions of drug doses.</a:t>
            </a:r>
          </a:p>
          <a:p>
            <a:pPr eaLnBrk="1">
              <a:lnSpc>
                <a:spcPct val="80000"/>
              </a:lnSpc>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i="1" dirty="0">
                <a:latin typeface="Arial" charset="0"/>
                <a:ea typeface="SimSun" pitchFamily="2" charset="-122"/>
                <a:cs typeface="SimSun" pitchFamily="2" charset="-122"/>
              </a:rPr>
              <a:t>The ability to provide patients with appropriate information about their medicines </a:t>
            </a:r>
            <a:r>
              <a:rPr lang="en-GB" sz="1200" dirty="0">
                <a:latin typeface="Arial" charset="0"/>
                <a:ea typeface="SimSun" pitchFamily="2" charset="-122"/>
                <a:cs typeface="SimSun" pitchFamily="2" charset="-122"/>
              </a:rPr>
              <a:t>This will include being able to provide important information about commonly used drugs or groups of drugs (~75 in all, see Appendix), being able to help patients make informed decisions about their care, and being able to give instructions that improve safety and effectiveness (e.g. safety warnings about warfarin, explanations about inhaled therapy).</a:t>
            </a:r>
          </a:p>
          <a:p>
            <a:pPr eaLnBrk="1">
              <a:lnSpc>
                <a:spcPct val="80000"/>
              </a:lnSpc>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i="1" dirty="0">
                <a:latin typeface="Arial" charset="0"/>
                <a:ea typeface="SimSun" pitchFamily="2" charset="-122"/>
                <a:cs typeface="SimSun" pitchFamily="2" charset="-122"/>
              </a:rPr>
              <a:t>The ability to access reliable information about medicines</a:t>
            </a:r>
            <a:r>
              <a:rPr lang="en-GB" sz="1200" dirty="0">
                <a:latin typeface="Arial" charset="0"/>
                <a:ea typeface="SimSun" pitchFamily="2" charset="-122"/>
                <a:cs typeface="SimSun" pitchFamily="2" charset="-122"/>
              </a:rPr>
              <a:t> This might include standard hard-copy references, such as the BNF and the Datasheet/SPC compendium, but will increasingly involve an electronic search. This would involve being able to check for contraindications, drug-drug interactions, and known adverse drug reactions.</a:t>
            </a:r>
          </a:p>
          <a:p>
            <a:pPr eaLnBrk="1">
              <a:lnSpc>
                <a:spcPct val="80000"/>
              </a:lnSpc>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i="1" dirty="0">
                <a:latin typeface="Arial" charset="0"/>
                <a:ea typeface="SimSun" pitchFamily="2" charset="-122"/>
                <a:cs typeface="SimSun" pitchFamily="2" charset="-122"/>
              </a:rPr>
              <a:t>The ability to detect and report adverse drug reactions</a:t>
            </a:r>
            <a:r>
              <a:rPr lang="en-GB" sz="1200" dirty="0">
                <a:latin typeface="Arial" charset="0"/>
                <a:ea typeface="SimSun" pitchFamily="2" charset="-122"/>
                <a:cs typeface="SimSun" pitchFamily="2" charset="-122"/>
              </a:rPr>
              <a:t> This should include recognition of specific types of drug-induced disease, such as anaphylaxis, </a:t>
            </a:r>
            <a:r>
              <a:rPr lang="en-GB" sz="1200" dirty="0" err="1">
                <a:latin typeface="Arial" charset="0"/>
                <a:ea typeface="SimSun" pitchFamily="2" charset="-122"/>
                <a:cs typeface="SimSun" pitchFamily="2" charset="-122"/>
              </a:rPr>
              <a:t>maculopapular</a:t>
            </a:r>
            <a:r>
              <a:rPr lang="en-GB" sz="1200" dirty="0">
                <a:latin typeface="Arial" charset="0"/>
                <a:ea typeface="SimSun" pitchFamily="2" charset="-122"/>
                <a:cs typeface="SimSun" pitchFamily="2" charset="-122"/>
              </a:rPr>
              <a:t> rash, bone marrow suppression, liver disorders, kidney disease. It should also include the ability to report an adverse drug reaction and awareness of sources of information on adverse drug reactions.</a:t>
            </a:r>
          </a:p>
          <a:p>
            <a:pPr eaLnBrk="1">
              <a:lnSpc>
                <a:spcPct val="80000"/>
              </a:lnSpc>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dirty="0">
              <a:latin typeface="Arial" charset="0"/>
              <a:ea typeface="SimSun" pitchFamily="2" charset="-122"/>
              <a:cs typeface="SimSun" pitchFamily="2" charset="-122"/>
            </a:endParaRPr>
          </a:p>
          <a:p>
            <a:pPr eaLnBrk="1" hangingPunct="1">
              <a:lnSpc>
                <a:spcPct val="80000"/>
              </a:lnSpc>
            </a:pPr>
            <a:endParaRPr lang="en-GB" sz="1200" dirty="0"/>
          </a:p>
          <a:p>
            <a:endParaRPr lang="en-US" dirty="0"/>
          </a:p>
          <a:p>
            <a:endParaRPr lang="en-US" dirty="0"/>
          </a:p>
        </p:txBody>
      </p:sp>
      <p:sp>
        <p:nvSpPr>
          <p:cNvPr id="4" name="Slide Number Placeholder 3"/>
          <p:cNvSpPr>
            <a:spLocks noGrp="1"/>
          </p:cNvSpPr>
          <p:nvPr>
            <p:ph type="sldNum" sz="quarter" idx="10"/>
          </p:nvPr>
        </p:nvSpPr>
        <p:spPr/>
        <p:txBody>
          <a:bodyPr/>
          <a:lstStyle/>
          <a:p>
            <a:fld id="{433433C3-698E-6C4B-8FFB-288E16C55DF5}" type="slidenum">
              <a:rPr lang="en-US" smtClean="0"/>
              <a:pPr/>
              <a:t>6</a:t>
            </a:fld>
            <a:endParaRPr lang="en-US"/>
          </a:p>
        </p:txBody>
      </p:sp>
    </p:spTree>
    <p:extLst>
      <p:ext uri="{BB962C8B-B14F-4D97-AF65-F5344CB8AC3E}">
        <p14:creationId xmlns:p14="http://schemas.microsoft.com/office/powerpoint/2010/main" val="1278205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a:ln/>
        </p:spPr>
      </p:sp>
      <p:sp>
        <p:nvSpPr>
          <p:cNvPr id="45059" name="Notes Placeholder 2"/>
          <p:cNvSpPr>
            <a:spLocks noGrp="1"/>
          </p:cNvSpPr>
          <p:nvPr>
            <p:ph type="body" idx="1"/>
          </p:nvPr>
        </p:nvSpPr>
        <p:spPr>
          <a:noFill/>
          <a:ln/>
        </p:spPr>
        <p:txBody>
          <a:bodyPr/>
          <a:lstStyle/>
          <a:p>
            <a:pPr eaLnBrk="1" hangingPunct="1"/>
            <a:endParaRPr lang="en-US" dirty="0"/>
          </a:p>
        </p:txBody>
      </p:sp>
      <p:sp>
        <p:nvSpPr>
          <p:cNvPr id="5" name="Footer Placeholder 4"/>
          <p:cNvSpPr>
            <a:spLocks noGrp="1"/>
          </p:cNvSpPr>
          <p:nvPr>
            <p:ph type="ftr" sz="quarter" idx="10"/>
          </p:nvPr>
        </p:nvSpPr>
        <p:spPr/>
        <p:txBody>
          <a:bodyPr/>
          <a:lstStyle/>
          <a:p>
            <a:r>
              <a:rPr lang="en-US"/>
              <a:t>Quality Assurance Workshop</a:t>
            </a:r>
          </a:p>
        </p:txBody>
      </p:sp>
      <p:sp>
        <p:nvSpPr>
          <p:cNvPr id="6" name="Header Placeholder 5"/>
          <p:cNvSpPr>
            <a:spLocks noGrp="1"/>
          </p:cNvSpPr>
          <p:nvPr>
            <p:ph type="hdr" sz="quarter" idx="11"/>
          </p:nvPr>
        </p:nvSpPr>
        <p:spPr/>
        <p:txBody>
          <a:bodyPr/>
          <a:lstStyle/>
          <a:p>
            <a:r>
              <a:rPr lang="en-US"/>
              <a:t>Prescribing Skills Assessment</a:t>
            </a:r>
          </a:p>
        </p:txBody>
      </p:sp>
    </p:spTree>
    <p:extLst>
      <p:ext uri="{BB962C8B-B14F-4D97-AF65-F5344CB8AC3E}">
        <p14:creationId xmlns:p14="http://schemas.microsoft.com/office/powerpoint/2010/main" val="1525724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433C3-698E-6C4B-8FFB-288E16C55DF5}" type="slidenum">
              <a:rPr lang="en-US" smtClean="0"/>
              <a:pPr/>
              <a:t>8</a:t>
            </a:fld>
            <a:endParaRPr lang="en-US"/>
          </a:p>
        </p:txBody>
      </p:sp>
    </p:spTree>
    <p:extLst>
      <p:ext uri="{BB962C8B-B14F-4D97-AF65-F5344CB8AC3E}">
        <p14:creationId xmlns:p14="http://schemas.microsoft.com/office/powerpoint/2010/main" val="1894590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spcBef>
                <a:spcPct val="50000"/>
              </a:spcBef>
            </a:pPr>
            <a:r>
              <a:rPr lang="en-GB" sz="2800" dirty="0"/>
              <a:t>Clinical governance/patient safety reasons</a:t>
            </a:r>
          </a:p>
          <a:p>
            <a:pPr lvl="1">
              <a:spcBef>
                <a:spcPct val="50000"/>
              </a:spcBef>
            </a:pPr>
            <a:r>
              <a:rPr lang="en-GB" sz="2400" dirty="0"/>
              <a:t>Prescribing is a fundamental skill of a doctor</a:t>
            </a:r>
          </a:p>
          <a:p>
            <a:pPr lvl="1">
              <a:spcBef>
                <a:spcPct val="50000"/>
              </a:spcBef>
            </a:pPr>
            <a:r>
              <a:rPr lang="en-GB" sz="2400" dirty="0"/>
              <a:t>Assessment is a marker of competence to enter into (or continue in) clinical practice</a:t>
            </a:r>
          </a:p>
          <a:p>
            <a:pPr lvl="1">
              <a:spcBef>
                <a:spcPct val="50000"/>
              </a:spcBef>
              <a:spcAft>
                <a:spcPts val="1200"/>
              </a:spcAft>
            </a:pPr>
            <a:r>
              <a:rPr lang="en-GB" sz="2400" dirty="0"/>
              <a:t>Protection of patients </a:t>
            </a:r>
            <a:r>
              <a:rPr lang="en-US" sz="2400" dirty="0"/>
              <a:t>–</a:t>
            </a:r>
            <a:r>
              <a:rPr lang="en-GB" sz="2400" dirty="0"/>
              <a:t> patient safety</a:t>
            </a:r>
          </a:p>
          <a:p>
            <a:pPr>
              <a:spcBef>
                <a:spcPct val="50000"/>
              </a:spcBef>
            </a:pPr>
            <a:r>
              <a:rPr lang="en-GB" sz="2800" dirty="0"/>
              <a:t>Educational reasons</a:t>
            </a:r>
          </a:p>
          <a:p>
            <a:pPr lvl="1">
              <a:spcBef>
                <a:spcPct val="50000"/>
              </a:spcBef>
            </a:pPr>
            <a:r>
              <a:rPr lang="en-GB" sz="2400" dirty="0"/>
              <a:t>Measure the success of training</a:t>
            </a:r>
          </a:p>
          <a:p>
            <a:pPr lvl="1">
              <a:spcBef>
                <a:spcPct val="50000"/>
              </a:spcBef>
            </a:pPr>
            <a:r>
              <a:rPr lang="en-GB" sz="2400" dirty="0"/>
              <a:t>Identify the need for improvements in training</a:t>
            </a:r>
          </a:p>
          <a:p>
            <a:pPr lvl="1">
              <a:spcBef>
                <a:spcPct val="50000"/>
              </a:spcBef>
            </a:pPr>
            <a:r>
              <a:rPr lang="en-GB" sz="2400" dirty="0"/>
              <a:t>Contribution to training (formative assessment)</a:t>
            </a:r>
          </a:p>
          <a:p>
            <a:pPr lvl="1">
              <a:spcBef>
                <a:spcPct val="50000"/>
              </a:spcBef>
              <a:spcAft>
                <a:spcPts val="1200"/>
              </a:spcAft>
            </a:pPr>
            <a:r>
              <a:rPr lang="en-GB" sz="2400" dirty="0"/>
              <a:t>Foster higher standards of attainment in prescribing</a:t>
            </a:r>
          </a:p>
          <a:p>
            <a:endParaRPr lang="en-US" dirty="0"/>
          </a:p>
        </p:txBody>
      </p:sp>
      <p:sp>
        <p:nvSpPr>
          <p:cNvPr id="4" name="Slide Number Placeholder 3"/>
          <p:cNvSpPr>
            <a:spLocks noGrp="1"/>
          </p:cNvSpPr>
          <p:nvPr>
            <p:ph type="sldNum" sz="quarter" idx="10"/>
          </p:nvPr>
        </p:nvSpPr>
        <p:spPr/>
        <p:txBody>
          <a:bodyPr/>
          <a:lstStyle/>
          <a:p>
            <a:fld id="{433433C3-698E-6C4B-8FFB-288E16C55DF5}" type="slidenum">
              <a:rPr lang="en-US" smtClean="0"/>
              <a:pPr/>
              <a:t>9</a:t>
            </a:fld>
            <a:endParaRPr lang="en-US"/>
          </a:p>
        </p:txBody>
      </p:sp>
    </p:spTree>
    <p:extLst>
      <p:ext uri="{BB962C8B-B14F-4D97-AF65-F5344CB8AC3E}">
        <p14:creationId xmlns:p14="http://schemas.microsoft.com/office/powerpoint/2010/main" val="1636566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GB" dirty="0"/>
              <a:t>The PSA is intended to assess basic competence in relation to:</a:t>
            </a:r>
          </a:p>
          <a:p>
            <a:pPr lvl="0"/>
            <a:r>
              <a:rPr lang="en-GB" dirty="0"/>
              <a:t>core knowledge about common medicines</a:t>
            </a:r>
          </a:p>
          <a:p>
            <a:pPr lvl="0"/>
            <a:r>
              <a:rPr lang="en-GB" dirty="0"/>
              <a:t>basic problem-solving skills related to medicines</a:t>
            </a:r>
          </a:p>
          <a:p>
            <a:pPr lvl="0"/>
            <a:r>
              <a:rPr lang="en-GB" dirty="0"/>
              <a:t>judicious selection and prescription of common medicines</a:t>
            </a:r>
          </a:p>
          <a:p>
            <a:pPr lvl="0"/>
            <a:r>
              <a:rPr lang="en-GB" dirty="0"/>
              <a:t>treatment of common clinical conditions</a:t>
            </a:r>
          </a:p>
          <a:p>
            <a:pPr lvl="0"/>
            <a:r>
              <a:rPr lang="en-GB" dirty="0"/>
              <a:t>management of common medical emergencies</a:t>
            </a:r>
          </a:p>
          <a:p>
            <a:pPr lvl="0"/>
            <a:r>
              <a:rPr lang="en-GB" dirty="0"/>
              <a:t>review of prescriptions made by other clinicians</a:t>
            </a:r>
          </a:p>
          <a:p>
            <a:pPr lvl="0"/>
            <a:r>
              <a:rPr lang="en-GB" dirty="0"/>
              <a:t>calculation skills</a:t>
            </a:r>
          </a:p>
          <a:p>
            <a:pPr>
              <a:buNone/>
            </a:pPr>
            <a:endParaRPr lang="en-GB" dirty="0"/>
          </a:p>
          <a:p>
            <a:pPr>
              <a:buNone/>
            </a:pPr>
            <a:r>
              <a:rPr lang="en-GB" dirty="0"/>
              <a:t>The PSA is not meant to assess:</a:t>
            </a:r>
          </a:p>
          <a:p>
            <a:pPr lvl="0"/>
            <a:r>
              <a:rPr lang="en-GB" dirty="0"/>
              <a:t>the ability to investigate or diagnose medical conditions</a:t>
            </a:r>
          </a:p>
          <a:p>
            <a:endParaRPr lang="en-US" dirty="0"/>
          </a:p>
        </p:txBody>
      </p:sp>
      <p:sp>
        <p:nvSpPr>
          <p:cNvPr id="4" name="Slide Number Placeholder 3"/>
          <p:cNvSpPr>
            <a:spLocks noGrp="1"/>
          </p:cNvSpPr>
          <p:nvPr>
            <p:ph type="sldNum" sz="quarter" idx="10"/>
          </p:nvPr>
        </p:nvSpPr>
        <p:spPr/>
        <p:txBody>
          <a:bodyPr/>
          <a:lstStyle/>
          <a:p>
            <a:fld id="{433433C3-698E-6C4B-8FFB-288E16C55DF5}" type="slidenum">
              <a:rPr lang="en-US" smtClean="0"/>
              <a:pPr/>
              <a:t>11</a:t>
            </a:fld>
            <a:endParaRPr lang="en-US"/>
          </a:p>
        </p:txBody>
      </p:sp>
    </p:spTree>
    <p:extLst>
      <p:ext uri="{BB962C8B-B14F-4D97-AF65-F5344CB8AC3E}">
        <p14:creationId xmlns:p14="http://schemas.microsoft.com/office/powerpoint/2010/main" val="803623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Prescribing Skills Assessment (PSA) is being developed by a Steering Group, led by the British Pharmacological Society and the Medical Schools Council. The Steering Group includes representation from key stakeholder groups including medical students and the General Medical Council, and is responsible for taking strategic decisions about the development and implementation of the PSA. The Steering Group is supported by the Prescribing Skills Assessment Project Team which is responsible for delivering the key </a:t>
            </a:r>
            <a:r>
              <a:rPr lang="en-GB" dirty="0" err="1"/>
              <a:t>workstreams</a:t>
            </a:r>
            <a:r>
              <a:rPr lang="en-GB" dirty="0"/>
              <a:t> involved in developing the PSA. The project has received initial funding from the Department of Health to support the development and piloting of the assessment. </a:t>
            </a:r>
            <a:endParaRPr lang="en-US" dirty="0"/>
          </a:p>
        </p:txBody>
      </p:sp>
      <p:sp>
        <p:nvSpPr>
          <p:cNvPr id="4" name="Slide Number Placeholder 3"/>
          <p:cNvSpPr>
            <a:spLocks noGrp="1"/>
          </p:cNvSpPr>
          <p:nvPr>
            <p:ph type="sldNum" sz="quarter" idx="10"/>
          </p:nvPr>
        </p:nvSpPr>
        <p:spPr/>
        <p:txBody>
          <a:bodyPr/>
          <a:lstStyle/>
          <a:p>
            <a:fld id="{433433C3-698E-6C4B-8FFB-288E16C55DF5}" type="slidenum">
              <a:rPr lang="en-US" smtClean="0"/>
              <a:pPr/>
              <a:t>13</a:t>
            </a:fld>
            <a:endParaRPr lang="en-US"/>
          </a:p>
        </p:txBody>
      </p:sp>
    </p:spTree>
    <p:extLst>
      <p:ext uri="{BB962C8B-B14F-4D97-AF65-F5344CB8AC3E}">
        <p14:creationId xmlns:p14="http://schemas.microsoft.com/office/powerpoint/2010/main" val="969525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ED94D718-233F-5947-AAC5-E01280CF0C5F}" type="datetimeFigureOut">
              <a:rPr lang="en-US" smtClean="0"/>
              <a:pPr/>
              <a:t>9/14/19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4E0C9-90E2-9E4B-8E1F-39C3578C40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D94D718-233F-5947-AAC5-E01280CF0C5F}" type="datetimeFigureOut">
              <a:rPr lang="en-US" smtClean="0"/>
              <a:pPr/>
              <a:t>9/14/19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4E0C9-90E2-9E4B-8E1F-39C3578C40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D94D718-233F-5947-AAC5-E01280CF0C5F}" type="datetimeFigureOut">
              <a:rPr lang="en-US" smtClean="0"/>
              <a:pPr/>
              <a:t>9/14/19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4E0C9-90E2-9E4B-8E1F-39C3578C407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2130425"/>
            <a:ext cx="7769225" cy="1466850"/>
          </a:xfrm>
        </p:spPr>
        <p:txBody>
          <a:bodyPr/>
          <a:lstStyle/>
          <a:p>
            <a:r>
              <a:rPr lang="en-GB"/>
              <a:t>Click to edit Master title style</a:t>
            </a:r>
            <a:endParaRPr lang="en-US"/>
          </a:p>
        </p:txBody>
      </p:sp>
      <p:sp>
        <p:nvSpPr>
          <p:cNvPr id="3" name="Date Placeholder 2"/>
          <p:cNvSpPr>
            <a:spLocks noGrp="1"/>
          </p:cNvSpPr>
          <p:nvPr>
            <p:ph type="dt" idx="10"/>
          </p:nvPr>
        </p:nvSpPr>
        <p:spPr>
          <a:xfrm>
            <a:off x="457200" y="6356350"/>
            <a:ext cx="2130425" cy="390525"/>
          </a:xfrm>
        </p:spPr>
        <p:txBody>
          <a:bodyPr/>
          <a:lstStyle>
            <a:lvl1pPr>
              <a:defRPr smtClean="0"/>
            </a:lvl1pPr>
          </a:lstStyle>
          <a:p>
            <a:r>
              <a:rPr lang="en-GB"/>
              <a:t>17/07/10</a:t>
            </a:r>
          </a:p>
        </p:txBody>
      </p:sp>
      <p:sp>
        <p:nvSpPr>
          <p:cNvPr id="4" name="Slide Number Placeholder 3"/>
          <p:cNvSpPr>
            <a:spLocks noGrp="1"/>
          </p:cNvSpPr>
          <p:nvPr>
            <p:ph type="sldNum" idx="11"/>
          </p:nvPr>
        </p:nvSpPr>
        <p:spPr>
          <a:xfrm>
            <a:off x="6553200" y="6356350"/>
            <a:ext cx="2130425" cy="390525"/>
          </a:xfrm>
        </p:spPr>
        <p:txBody>
          <a:bodyPr/>
          <a:lstStyle>
            <a:lvl1pPr>
              <a:defRPr smtClean="0"/>
            </a:lvl1pPr>
          </a:lstStyle>
          <a:p>
            <a:fld id="{3739AEAC-1DE0-5C4C-8956-C2E2293DF25B}"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5_Title Slide">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D94D718-233F-5947-AAC5-E01280CF0C5F}" type="datetimeFigureOut">
              <a:rPr lang="en-US" smtClean="0">
                <a:solidFill>
                  <a:prstClr val="black">
                    <a:tint val="75000"/>
                  </a:prstClr>
                </a:solidFill>
              </a:rPr>
              <a:pPr/>
              <a:t>9/14/19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E4E0C9-90E2-9E4B-8E1F-39C3578C407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D94D718-233F-5947-AAC5-E01280CF0C5F}" type="datetimeFigureOut">
              <a:rPr lang="en-US" smtClean="0">
                <a:solidFill>
                  <a:prstClr val="black">
                    <a:tint val="75000"/>
                  </a:prstClr>
                </a:solidFill>
              </a:rPr>
              <a:pPr/>
              <a:t>9/14/19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E4E0C9-90E2-9E4B-8E1F-39C3578C407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D94D718-233F-5947-AAC5-E01280CF0C5F}" type="datetimeFigureOut">
              <a:rPr lang="en-US" smtClean="0">
                <a:solidFill>
                  <a:prstClr val="black">
                    <a:tint val="75000"/>
                  </a:prstClr>
                </a:solidFill>
              </a:rPr>
              <a:pPr/>
              <a:t>9/14/19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E4E0C9-90E2-9E4B-8E1F-39C3578C407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D94D718-233F-5947-AAC5-E01280CF0C5F}" type="datetimeFigureOut">
              <a:rPr lang="en-US" smtClean="0"/>
              <a:pPr/>
              <a:t>9/14/19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4E0C9-90E2-9E4B-8E1F-39C3578C40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D94D718-233F-5947-AAC5-E01280CF0C5F}" type="datetimeFigureOut">
              <a:rPr lang="en-US" smtClean="0"/>
              <a:pPr/>
              <a:t>9/14/19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4E0C9-90E2-9E4B-8E1F-39C3578C40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ED94D718-233F-5947-AAC5-E01280CF0C5F}" type="datetimeFigureOut">
              <a:rPr lang="en-US" smtClean="0"/>
              <a:pPr/>
              <a:t>9/14/19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4E0C9-90E2-9E4B-8E1F-39C3578C40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ED94D718-233F-5947-AAC5-E01280CF0C5F}" type="datetimeFigureOut">
              <a:rPr lang="en-US" smtClean="0"/>
              <a:pPr/>
              <a:t>9/14/19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E4E0C9-90E2-9E4B-8E1F-39C3578C40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ED94D718-233F-5947-AAC5-E01280CF0C5F}" type="datetimeFigureOut">
              <a:rPr lang="en-US" smtClean="0"/>
              <a:pPr/>
              <a:t>9/14/19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E4E0C9-90E2-9E4B-8E1F-39C3578C40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94D718-233F-5947-AAC5-E01280CF0C5F}" type="datetimeFigureOut">
              <a:rPr lang="en-US" smtClean="0"/>
              <a:pPr/>
              <a:t>9/14/19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E4E0C9-90E2-9E4B-8E1F-39C3578C40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D94D718-233F-5947-AAC5-E01280CF0C5F}" type="datetimeFigureOut">
              <a:rPr lang="en-US" smtClean="0"/>
              <a:pPr/>
              <a:t>9/14/19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4E0C9-90E2-9E4B-8E1F-39C3578C40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D94D718-233F-5947-AAC5-E01280CF0C5F}" type="datetimeFigureOut">
              <a:rPr lang="en-US" smtClean="0"/>
              <a:pPr/>
              <a:t>9/14/19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4E0C9-90E2-9E4B-8E1F-39C3578C40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94D718-233F-5947-AAC5-E01280CF0C5F}" type="datetimeFigureOut">
              <a:rPr lang="en-US" smtClean="0"/>
              <a:pPr/>
              <a:t>9/14/19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E4E0C9-90E2-9E4B-8E1F-39C3578C4072}" type="slidenum">
              <a:rPr lang="en-US" smtClean="0"/>
              <a:pPr/>
              <a:t>‹#›</a:t>
            </a:fld>
            <a:endParaRPr lang="en-US"/>
          </a:p>
        </p:txBody>
      </p:sp>
      <p:sp>
        <p:nvSpPr>
          <p:cNvPr id="7" name="TextBox 6"/>
          <p:cNvSpPr txBox="1"/>
          <p:nvPr userDrawn="1"/>
        </p:nvSpPr>
        <p:spPr>
          <a:xfrm>
            <a:off x="145692" y="108088"/>
            <a:ext cx="252239" cy="234286"/>
          </a:xfrm>
          <a:prstGeom prst="rect">
            <a:avLst/>
          </a:prstGeom>
          <a:noFill/>
          <a:ln>
            <a:solidFill>
              <a:schemeClr val="bg1">
                <a:lumMod val="95000"/>
              </a:schemeClr>
            </a:solidFill>
          </a:ln>
        </p:spPr>
        <p:txBody>
          <a:bodyPr wrap="none" lIns="36000" tIns="36000" rIns="36000" bIns="36000" rtlCol="0">
            <a:spAutoFit/>
          </a:bodyPr>
          <a:lstStyle/>
          <a:p>
            <a:r>
              <a:rPr lang="en-US" sz="1050" dirty="0">
                <a:solidFill>
                  <a:schemeClr val="bg1">
                    <a:lumMod val="95000"/>
                  </a:schemeClr>
                </a:solidFill>
              </a:rPr>
              <a:t>SM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94D718-233F-5947-AAC5-E01280CF0C5F}" type="datetimeFigureOut">
              <a:rPr lang="en-US" smtClean="0">
                <a:solidFill>
                  <a:prstClr val="black">
                    <a:tint val="75000"/>
                  </a:prstClr>
                </a:solidFill>
              </a:rPr>
              <a:pPr/>
              <a:t>9/14/19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E4E0C9-90E2-9E4B-8E1F-39C3578C4072}"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94D718-233F-5947-AAC5-E01280CF0C5F}" type="datetimeFigureOut">
              <a:rPr lang="en-US" smtClean="0">
                <a:solidFill>
                  <a:prstClr val="black">
                    <a:tint val="75000"/>
                  </a:prstClr>
                </a:solidFill>
              </a:rPr>
              <a:pPr/>
              <a:t>9/14/19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E4E0C9-90E2-9E4B-8E1F-39C3578C4072}"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94D718-233F-5947-AAC5-E01280CF0C5F}" type="datetimeFigureOut">
              <a:rPr lang="en-US" smtClean="0">
                <a:solidFill>
                  <a:prstClr val="black">
                    <a:tint val="75000"/>
                  </a:prstClr>
                </a:solidFill>
              </a:rPr>
              <a:pPr/>
              <a:t>9/14/19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E4E0C9-90E2-9E4B-8E1F-39C3578C4072}"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jp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3.jp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gmc-uk.org/index.asp"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gmc-uk.org/index.asp" TargetMode="External"/><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8.png"/><Relationship Id="rId11" Type="http://schemas.openxmlformats.org/officeDocument/2006/relationships/image" Target="../media/image1.jpg"/><Relationship Id="rId5" Type="http://schemas.openxmlformats.org/officeDocument/2006/relationships/hyperlink" Target="http://upload.wikimedia.org/wikipedia/en/7/73/NHS.svg" TargetMode="External"/><Relationship Id="rId10" Type="http://schemas.openxmlformats.org/officeDocument/2006/relationships/image" Target="../media/image2.jpeg"/><Relationship Id="rId4" Type="http://schemas.openxmlformats.org/officeDocument/2006/relationships/image" Target="../media/image5.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360363" y="437066"/>
            <a:ext cx="8459787" cy="2106110"/>
          </a:xfrm>
          <a:ln/>
        </p:spPr>
        <p:txBody>
          <a:bodyP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44" b="1" dirty="0"/>
              <a:t>Prescribing Safety Assessment</a:t>
            </a:r>
            <a:br>
              <a:rPr lang="en-US" sz="4444" b="1" dirty="0"/>
            </a:br>
            <a:r>
              <a:rPr lang="en-US" sz="2800" b="1" dirty="0"/>
              <a:t>Background, purpose and structure</a:t>
            </a:r>
            <a:endParaRPr lang="en-US" sz="3200" b="1" dirty="0"/>
          </a:p>
        </p:txBody>
      </p:sp>
      <p:sp>
        <p:nvSpPr>
          <p:cNvPr id="7170" name="Rectangle 2"/>
          <p:cNvSpPr>
            <a:spLocks noChangeArrowheads="1"/>
          </p:cNvSpPr>
          <p:nvPr/>
        </p:nvSpPr>
        <p:spPr bwMode="auto">
          <a:xfrm>
            <a:off x="850900" y="3175000"/>
            <a:ext cx="7302500" cy="507831"/>
          </a:xfrm>
          <a:prstGeom prst="rect">
            <a:avLst/>
          </a:prstGeom>
          <a:noFill/>
          <a:ln w="9525">
            <a:noFill/>
            <a:round/>
            <a:headEnd/>
            <a:tailEnd/>
          </a:ln>
          <a:effectLst/>
        </p:spPr>
        <p:txBody>
          <a:bodyPr wrap="square" tIns="91440">
            <a:prstTxWarp prst="textNoShape">
              <a:avLst/>
            </a:prstTxWarp>
            <a:spAutoFit/>
          </a:bodyPr>
          <a:lstStyle/>
          <a:p>
            <a:pPr algn="ctr" hangingPunct="1">
              <a:lnSpc>
                <a:spcPct val="100000"/>
              </a:lnSpc>
              <a:spcBef>
                <a:spcPts val="12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b="1" dirty="0">
                <a:solidFill>
                  <a:srgbClr val="000000"/>
                </a:solidFill>
                <a:latin typeface="Calibri" charset="0"/>
              </a:rPr>
              <a:t>Professor Simon Maxwell, </a:t>
            </a:r>
            <a:r>
              <a:rPr lang="en-GB" sz="2400" dirty="0">
                <a:solidFill>
                  <a:srgbClr val="000000"/>
                </a:solidFill>
                <a:latin typeface="Calibri" charset="0"/>
              </a:rPr>
              <a:t>PSA</a:t>
            </a:r>
            <a:r>
              <a:rPr lang="en-GB" sz="2400" b="1" dirty="0">
                <a:solidFill>
                  <a:srgbClr val="000000"/>
                </a:solidFill>
                <a:latin typeface="Calibri" charset="0"/>
              </a:rPr>
              <a:t> </a:t>
            </a:r>
            <a:r>
              <a:rPr lang="en-GB" sz="2400" dirty="0">
                <a:solidFill>
                  <a:srgbClr val="000000"/>
                </a:solidFill>
                <a:latin typeface="Calibri" charset="0"/>
              </a:rPr>
              <a:t>Medical Director</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309" y="5388783"/>
            <a:ext cx="1664857" cy="73738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4762" y="5336899"/>
            <a:ext cx="2414587" cy="7848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40884964-9A65-6B4D-ABFB-E239D39FC912}"/>
              </a:ext>
            </a:extLst>
          </p:cNvPr>
          <p:cNvPicPr>
            <a:picLocks noChangeAspect="1"/>
          </p:cNvPicPr>
          <p:nvPr/>
        </p:nvPicPr>
        <p:blipFill>
          <a:blip r:embed="rId5"/>
          <a:stretch>
            <a:fillRect/>
          </a:stretch>
        </p:blipFill>
        <p:spPr>
          <a:xfrm>
            <a:off x="3458010" y="5280628"/>
            <a:ext cx="1875990" cy="841073"/>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txBox="1">
            <a:spLocks/>
          </p:cNvSpPr>
          <p:nvPr/>
        </p:nvSpPr>
        <p:spPr bwMode="auto">
          <a:xfrm>
            <a:off x="457200" y="338143"/>
            <a:ext cx="8229600" cy="965200"/>
          </a:xfrm>
          <a:prstGeom prst="rect">
            <a:avLst/>
          </a:prstGeom>
          <a:noFill/>
          <a:ln w="9525">
            <a:noFill/>
            <a:miter lim="800000"/>
            <a:headEnd/>
            <a:tailEnd/>
          </a:ln>
        </p:spPr>
        <p:txBody>
          <a:bodyPr>
            <a:prstTxWarp prst="textNoShape">
              <a:avLst/>
            </a:prstTxWarp>
          </a:bodyPr>
          <a:lstStyle/>
          <a:p>
            <a:pPr algn="ctr" eaLnBrk="0" hangingPunct="0"/>
            <a:r>
              <a:rPr lang="en-US" sz="4400" dirty="0">
                <a:solidFill>
                  <a:srgbClr val="000000"/>
                </a:solidFill>
              </a:rPr>
              <a:t>Prescribing Safety Assessment</a:t>
            </a:r>
          </a:p>
        </p:txBody>
      </p:sp>
      <p:sp>
        <p:nvSpPr>
          <p:cNvPr id="12291" name="Content Placeholder 2"/>
          <p:cNvSpPr txBox="1">
            <a:spLocks/>
          </p:cNvSpPr>
          <p:nvPr/>
        </p:nvSpPr>
        <p:spPr bwMode="auto">
          <a:xfrm>
            <a:off x="457200" y="3302980"/>
            <a:ext cx="8362950" cy="2794000"/>
          </a:xfrm>
          <a:prstGeom prst="rect">
            <a:avLst/>
          </a:prstGeom>
          <a:noFill/>
          <a:ln w="9525">
            <a:noFill/>
            <a:miter lim="800000"/>
            <a:headEnd/>
            <a:tailEnd/>
          </a:ln>
        </p:spPr>
        <p:txBody>
          <a:bodyPr>
            <a:prstTxWarp prst="textNoShape">
              <a:avLst/>
            </a:prstTxWarp>
          </a:bodyPr>
          <a:lstStyle/>
          <a:p>
            <a:pPr marL="450850" indent="-342900" eaLnBrk="0" hangingPunct="0">
              <a:spcAft>
                <a:spcPts val="1800"/>
              </a:spcAft>
              <a:buClr>
                <a:schemeClr val="accent1"/>
              </a:buClr>
              <a:buFont typeface="Arial" charset="0"/>
              <a:buChar char="•"/>
            </a:pPr>
            <a:r>
              <a:rPr lang="en-GB" sz="2400" dirty="0">
                <a:solidFill>
                  <a:srgbClr val="000000"/>
                </a:solidFill>
              </a:rPr>
              <a:t>Developed jointly by </a:t>
            </a:r>
            <a:r>
              <a:rPr lang="en-GB" sz="2400" i="1" dirty="0">
                <a:solidFill>
                  <a:srgbClr val="000000"/>
                </a:solidFill>
              </a:rPr>
              <a:t>MSC Assessment </a:t>
            </a:r>
            <a:r>
              <a:rPr lang="en-GB" sz="2400" dirty="0">
                <a:solidFill>
                  <a:srgbClr val="000000"/>
                </a:solidFill>
              </a:rPr>
              <a:t>and </a:t>
            </a:r>
            <a:r>
              <a:rPr lang="en-GB" sz="2400" i="1" dirty="0">
                <a:solidFill>
                  <a:srgbClr val="000000"/>
                </a:solidFill>
              </a:rPr>
              <a:t>British Pharmacological Society</a:t>
            </a:r>
            <a:r>
              <a:rPr lang="en-GB" sz="2400" dirty="0">
                <a:solidFill>
                  <a:srgbClr val="000000"/>
                </a:solidFill>
              </a:rPr>
              <a:t> since 2010</a:t>
            </a:r>
          </a:p>
          <a:p>
            <a:pPr marL="450850" indent="-342900" eaLnBrk="0" hangingPunct="0">
              <a:spcAft>
                <a:spcPts val="1800"/>
              </a:spcAft>
              <a:buClr>
                <a:schemeClr val="accent1"/>
              </a:buClr>
              <a:buFont typeface="Arial" charset="0"/>
              <a:buChar char="•"/>
            </a:pPr>
            <a:r>
              <a:rPr lang="en-GB" sz="2400" dirty="0">
                <a:solidFill>
                  <a:srgbClr val="000000"/>
                </a:solidFill>
              </a:rPr>
              <a:t>Supported by input of other stakeholders such as GMC, NHS employers, Foundation programme, BMA medical students, Postgraduate Deans</a:t>
            </a:r>
          </a:p>
          <a:p>
            <a:pPr marL="450850" indent="-342900" eaLnBrk="0" hangingPunct="0">
              <a:spcAft>
                <a:spcPts val="1800"/>
              </a:spcAft>
              <a:buClr>
                <a:schemeClr val="accent1"/>
              </a:buClr>
              <a:buFont typeface="Arial" charset="0"/>
              <a:buChar char="•"/>
            </a:pPr>
            <a:endParaRPr lang="en-GB" sz="2400" dirty="0">
              <a:solidFill>
                <a:srgbClr val="00000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9209" y="1946480"/>
            <a:ext cx="1664857" cy="737380"/>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863" y="1921080"/>
            <a:ext cx="2351087" cy="764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B3A29E78-5914-2D40-ACCB-A8D6C582149A}"/>
              </a:ext>
            </a:extLst>
          </p:cNvPr>
          <p:cNvPicPr>
            <a:picLocks noChangeAspect="1"/>
          </p:cNvPicPr>
          <p:nvPr/>
        </p:nvPicPr>
        <p:blipFill>
          <a:blip r:embed="rId4"/>
          <a:stretch>
            <a:fillRect/>
          </a:stretch>
        </p:blipFill>
        <p:spPr>
          <a:xfrm>
            <a:off x="3724710" y="1891478"/>
            <a:ext cx="1685490" cy="75566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PSA: Basic principles</a:t>
            </a:r>
          </a:p>
        </p:txBody>
      </p:sp>
      <p:sp>
        <p:nvSpPr>
          <p:cNvPr id="3" name="Content Placeholder 2"/>
          <p:cNvSpPr>
            <a:spLocks noGrp="1"/>
          </p:cNvSpPr>
          <p:nvPr>
            <p:ph idx="1"/>
          </p:nvPr>
        </p:nvSpPr>
        <p:spPr>
          <a:xfrm>
            <a:off x="457200" y="1600200"/>
            <a:ext cx="8229600" cy="5003800"/>
          </a:xfrm>
        </p:spPr>
        <p:txBody>
          <a:bodyPr>
            <a:noAutofit/>
          </a:bodyPr>
          <a:lstStyle/>
          <a:p>
            <a:pPr lvl="0">
              <a:spcAft>
                <a:spcPts val="600"/>
              </a:spcAft>
            </a:pPr>
            <a:r>
              <a:rPr lang="en-GB" sz="2400" dirty="0"/>
              <a:t>Should be </a:t>
            </a:r>
            <a:r>
              <a:rPr lang="en-GB" sz="2400" b="1" dirty="0"/>
              <a:t>passed before qualification </a:t>
            </a:r>
            <a:r>
              <a:rPr lang="en-GB" sz="2400" dirty="0"/>
              <a:t>and subsequent assumption of NHS prescribing responsibilities</a:t>
            </a:r>
          </a:p>
          <a:p>
            <a:pPr lvl="0">
              <a:spcAft>
                <a:spcPts val="600"/>
              </a:spcAft>
            </a:pPr>
            <a:r>
              <a:rPr lang="en-GB" sz="2400" dirty="0"/>
              <a:t>Designed for </a:t>
            </a:r>
            <a:r>
              <a:rPr lang="en-GB" sz="2400" b="1" dirty="0"/>
              <a:t>final year medical students </a:t>
            </a:r>
          </a:p>
          <a:p>
            <a:pPr lvl="0">
              <a:spcAft>
                <a:spcPts val="600"/>
              </a:spcAft>
            </a:pPr>
            <a:r>
              <a:rPr lang="en-GB" sz="2400" dirty="0"/>
              <a:t>Pass-fail assessment that </a:t>
            </a:r>
            <a:r>
              <a:rPr lang="en-GB" sz="2400" b="1" dirty="0"/>
              <a:t>can be repeated </a:t>
            </a:r>
            <a:r>
              <a:rPr lang="en-GB" sz="2400" dirty="0"/>
              <a:t>if necessary</a:t>
            </a:r>
          </a:p>
          <a:p>
            <a:pPr lvl="0">
              <a:spcAft>
                <a:spcPts val="600"/>
              </a:spcAft>
            </a:pPr>
            <a:r>
              <a:rPr lang="en-GB" sz="2400" dirty="0"/>
              <a:t>Delivered </a:t>
            </a:r>
            <a:r>
              <a:rPr lang="en-GB" sz="2400" b="1" dirty="0"/>
              <a:t>online </a:t>
            </a:r>
            <a:r>
              <a:rPr lang="en-GB" sz="2400" dirty="0"/>
              <a:t>from a central server</a:t>
            </a:r>
          </a:p>
          <a:p>
            <a:pPr lvl="0">
              <a:spcAft>
                <a:spcPts val="600"/>
              </a:spcAft>
            </a:pPr>
            <a:r>
              <a:rPr lang="en-GB" sz="2400" dirty="0"/>
              <a:t>‘</a:t>
            </a:r>
            <a:r>
              <a:rPr lang="en-GB" sz="2400" b="1" dirty="0"/>
              <a:t>Open book</a:t>
            </a:r>
            <a:r>
              <a:rPr lang="en-GB" sz="2400" dirty="0"/>
              <a:t>’ with access to the </a:t>
            </a:r>
            <a:r>
              <a:rPr lang="en-GB" sz="2400" i="1" dirty="0"/>
              <a:t>British National Formulary</a:t>
            </a:r>
          </a:p>
          <a:p>
            <a:pPr lvl="0">
              <a:spcAft>
                <a:spcPts val="600"/>
              </a:spcAft>
            </a:pPr>
            <a:r>
              <a:rPr lang="en-GB" sz="2400" dirty="0"/>
              <a:t>Assesses prescribing-related skills </a:t>
            </a:r>
            <a:r>
              <a:rPr lang="en-GB" sz="2400" b="1" dirty="0"/>
              <a:t>relevant to new doctors </a:t>
            </a:r>
            <a:r>
              <a:rPr lang="en-GB" sz="2400" dirty="0"/>
              <a:t>that map onto those in </a:t>
            </a:r>
            <a:r>
              <a:rPr lang="en-GB" sz="2400" b="1" i="1" dirty="0"/>
              <a:t>Outcomes for graduates 2015</a:t>
            </a:r>
            <a:endParaRPr lang="en-GB" sz="2400" b="1" dirty="0"/>
          </a:p>
          <a:p>
            <a:pPr lvl="0">
              <a:spcAft>
                <a:spcPts val="600"/>
              </a:spcAft>
            </a:pPr>
            <a:r>
              <a:rPr lang="en-GB" sz="2400" dirty="0"/>
              <a:t>Tests </a:t>
            </a:r>
            <a:r>
              <a:rPr lang="en-GB" sz="2400" b="1" dirty="0"/>
              <a:t>skills and deductive powers </a:t>
            </a:r>
            <a:r>
              <a:rPr lang="en-GB" sz="2400" dirty="0"/>
              <a:t>(as well as knowledge) </a:t>
            </a:r>
          </a:p>
          <a:p>
            <a:pPr lvl="0">
              <a:spcAft>
                <a:spcPts val="600"/>
              </a:spcAft>
            </a:pPr>
            <a:r>
              <a:rPr lang="en-GB" sz="2400" dirty="0"/>
              <a:t>Set at the </a:t>
            </a:r>
            <a:r>
              <a:rPr lang="en-GB" sz="2400" b="1" dirty="0"/>
              <a:t>level of early postgraduate practice</a:t>
            </a:r>
          </a:p>
        </p:txBody>
      </p:sp>
      <p:pic>
        <p:nvPicPr>
          <p:cNvPr id="6" name="Picture 5">
            <a:extLst>
              <a:ext uri="{FF2B5EF4-FFF2-40B4-BE49-F238E27FC236}">
                <a16:creationId xmlns:a16="http://schemas.microsoft.com/office/drawing/2014/main" id="{630C79B5-9698-B942-A871-20B3FF4CBE6D}"/>
              </a:ext>
            </a:extLst>
          </p:cNvPr>
          <p:cNvPicPr>
            <a:picLocks noChangeAspect="1"/>
          </p:cNvPicPr>
          <p:nvPr/>
        </p:nvPicPr>
        <p:blipFill>
          <a:blip r:embed="rId3"/>
          <a:stretch>
            <a:fillRect/>
          </a:stretch>
        </p:blipFill>
        <p:spPr>
          <a:xfrm>
            <a:off x="168710" y="511818"/>
            <a:ext cx="1491380" cy="66863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2147"/>
            <a:ext cx="8229600" cy="2523431"/>
          </a:xfrm>
        </p:spPr>
        <p:txBody>
          <a:bodyPr>
            <a:normAutofit/>
          </a:bodyPr>
          <a:lstStyle/>
          <a:p>
            <a:r>
              <a:rPr lang="en-US" sz="6000" b="1" dirty="0"/>
              <a:t>Development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rot="10800000" flipV="1">
            <a:off x="6083300" y="3289300"/>
            <a:ext cx="1149350" cy="838200"/>
          </a:xfrm>
          <a:prstGeom prst="line">
            <a:avLst/>
          </a:prstGeom>
          <a:ln w="63500" cap="flat" cmpd="sng" algn="ctr">
            <a:solidFill>
              <a:schemeClr val="accent2"/>
            </a:solidFill>
            <a:prstDash val="solid"/>
            <a:round/>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a:off x="7226300" y="3289300"/>
            <a:ext cx="1155700" cy="838200"/>
          </a:xfrm>
          <a:prstGeom prst="line">
            <a:avLst/>
          </a:prstGeom>
          <a:ln w="63500" cap="flat" cmpd="sng" algn="ctr">
            <a:solidFill>
              <a:schemeClr val="accent2"/>
            </a:solidFill>
            <a:prstDash val="solid"/>
            <a:round/>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1" name="Straight Connector 10"/>
          <p:cNvCxnSpPr>
            <a:stCxn id="5" idx="2"/>
            <a:endCxn id="8" idx="0"/>
          </p:cNvCxnSpPr>
          <p:nvPr/>
        </p:nvCxnSpPr>
        <p:spPr>
          <a:xfrm rot="16200000" flipH="1">
            <a:off x="6692275" y="3593475"/>
            <a:ext cx="1060400" cy="7650"/>
          </a:xfrm>
          <a:prstGeom prst="line">
            <a:avLst/>
          </a:prstGeom>
          <a:ln w="63500" cap="flat" cmpd="sng" algn="ctr">
            <a:solidFill>
              <a:schemeClr val="accent2"/>
            </a:solidFill>
            <a:prstDash val="solid"/>
            <a:round/>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3" name="Title 2"/>
          <p:cNvSpPr>
            <a:spLocks noGrp="1"/>
          </p:cNvSpPr>
          <p:nvPr>
            <p:ph type="title"/>
          </p:nvPr>
        </p:nvSpPr>
        <p:spPr/>
        <p:txBody>
          <a:bodyPr/>
          <a:lstStyle/>
          <a:p>
            <a:r>
              <a:rPr lang="en-US" dirty="0"/>
              <a:t>PSA Governance</a:t>
            </a:r>
          </a:p>
        </p:txBody>
      </p:sp>
      <p:sp>
        <p:nvSpPr>
          <p:cNvPr id="4" name="Content Placeholder 3"/>
          <p:cNvSpPr>
            <a:spLocks noGrp="1"/>
          </p:cNvSpPr>
          <p:nvPr>
            <p:ph idx="1"/>
          </p:nvPr>
        </p:nvSpPr>
        <p:spPr>
          <a:xfrm>
            <a:off x="457200" y="1417638"/>
            <a:ext cx="8229600" cy="4708525"/>
          </a:xfrm>
        </p:spPr>
        <p:txBody>
          <a:bodyPr>
            <a:noAutofit/>
          </a:bodyPr>
          <a:lstStyle/>
          <a:p>
            <a:pPr>
              <a:lnSpc>
                <a:spcPct val="120000"/>
              </a:lnSpc>
            </a:pPr>
            <a:r>
              <a:rPr lang="en-US" sz="2400" b="1" dirty="0"/>
              <a:t>MSC Assessment</a:t>
            </a:r>
          </a:p>
          <a:p>
            <a:pPr>
              <a:lnSpc>
                <a:spcPct val="120000"/>
              </a:lnSpc>
              <a:spcAft>
                <a:spcPts val="1800"/>
              </a:spcAft>
            </a:pPr>
            <a:r>
              <a:rPr lang="en-US" sz="2400" b="1" dirty="0"/>
              <a:t>British Pharmacological Society</a:t>
            </a:r>
          </a:p>
          <a:p>
            <a:pPr>
              <a:lnSpc>
                <a:spcPct val="120000"/>
              </a:lnSpc>
            </a:pPr>
            <a:r>
              <a:rPr lang="en-US" sz="2400" dirty="0"/>
              <a:t>GMC</a:t>
            </a:r>
          </a:p>
          <a:p>
            <a:pPr>
              <a:lnSpc>
                <a:spcPct val="120000"/>
              </a:lnSpc>
            </a:pPr>
            <a:r>
              <a:rPr lang="en-US" sz="2400" dirty="0"/>
              <a:t>Postgraduate Deans</a:t>
            </a:r>
          </a:p>
          <a:p>
            <a:pPr>
              <a:lnSpc>
                <a:spcPct val="120000"/>
              </a:lnSpc>
            </a:pPr>
            <a:r>
              <a:rPr lang="en-US" sz="2400" dirty="0"/>
              <a:t>MSC-Assessment Alliance</a:t>
            </a:r>
          </a:p>
          <a:p>
            <a:pPr>
              <a:lnSpc>
                <a:spcPct val="120000"/>
              </a:lnSpc>
            </a:pPr>
            <a:r>
              <a:rPr lang="en-US" sz="2400" dirty="0"/>
              <a:t>BMA Medical Students Committee</a:t>
            </a:r>
          </a:p>
          <a:p>
            <a:pPr>
              <a:lnSpc>
                <a:spcPct val="120000"/>
              </a:lnSpc>
            </a:pPr>
            <a:r>
              <a:rPr lang="en-US" sz="2400" dirty="0"/>
              <a:t>NHS Employers</a:t>
            </a:r>
          </a:p>
          <a:p>
            <a:pPr>
              <a:lnSpc>
                <a:spcPct val="120000"/>
              </a:lnSpc>
            </a:pPr>
            <a:endParaRPr lang="en-US" sz="1400" dirty="0"/>
          </a:p>
          <a:p>
            <a:pPr>
              <a:lnSpc>
                <a:spcPct val="120000"/>
              </a:lnSpc>
            </a:pPr>
            <a:r>
              <a:rPr lang="en-US" sz="2400" b="1" dirty="0"/>
              <a:t>Prescribing Safety Assessment Project Team </a:t>
            </a:r>
            <a:r>
              <a:rPr lang="en-US" sz="2400" dirty="0"/>
              <a:t>is responsible for delivering the key work streams</a:t>
            </a:r>
          </a:p>
        </p:txBody>
      </p:sp>
      <p:sp>
        <p:nvSpPr>
          <p:cNvPr id="5" name="Rounded Rectangle 4"/>
          <p:cNvSpPr/>
          <p:nvPr/>
        </p:nvSpPr>
        <p:spPr>
          <a:xfrm>
            <a:off x="6591300" y="2413000"/>
            <a:ext cx="1254700" cy="654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a:t>Stakeholder</a:t>
            </a:r>
            <a:r>
              <a:rPr lang="en-US" sz="1600" b="1" dirty="0"/>
              <a:t> </a:t>
            </a:r>
          </a:p>
          <a:p>
            <a:pPr algn="ctr"/>
            <a:r>
              <a:rPr lang="en-US" sz="1600" b="1" dirty="0"/>
              <a:t>Group</a:t>
            </a:r>
          </a:p>
        </p:txBody>
      </p:sp>
      <p:sp>
        <p:nvSpPr>
          <p:cNvPr id="6" name="Rounded Rectangle 5"/>
          <p:cNvSpPr/>
          <p:nvPr/>
        </p:nvSpPr>
        <p:spPr>
          <a:xfrm>
            <a:off x="5473700" y="4127500"/>
            <a:ext cx="1066800" cy="8509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dirty="0"/>
              <a:t>Work</a:t>
            </a:r>
          </a:p>
          <a:p>
            <a:pPr algn="ctr">
              <a:spcAft>
                <a:spcPts val="600"/>
              </a:spcAft>
            </a:pPr>
            <a:r>
              <a:rPr lang="en-US" sz="1600" b="1" dirty="0"/>
              <a:t>Stream 1</a:t>
            </a:r>
          </a:p>
          <a:p>
            <a:pPr algn="ctr"/>
            <a:r>
              <a:rPr lang="en-US" sz="1200" b="1" dirty="0"/>
              <a:t>ITEM BANK</a:t>
            </a:r>
          </a:p>
        </p:txBody>
      </p:sp>
      <p:sp>
        <p:nvSpPr>
          <p:cNvPr id="7" name="Rounded Rectangle 6"/>
          <p:cNvSpPr/>
          <p:nvPr/>
        </p:nvSpPr>
        <p:spPr>
          <a:xfrm>
            <a:off x="6388100" y="3263901"/>
            <a:ext cx="1663700" cy="43809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a:t>Project Team</a:t>
            </a:r>
          </a:p>
        </p:txBody>
      </p:sp>
      <p:sp>
        <p:nvSpPr>
          <p:cNvPr id="8" name="Rounded Rectangle 7"/>
          <p:cNvSpPr/>
          <p:nvPr/>
        </p:nvSpPr>
        <p:spPr>
          <a:xfrm>
            <a:off x="6692900" y="4127500"/>
            <a:ext cx="1066800" cy="8509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dirty="0"/>
              <a:t>Work</a:t>
            </a:r>
          </a:p>
          <a:p>
            <a:pPr algn="ctr">
              <a:spcAft>
                <a:spcPts val="600"/>
              </a:spcAft>
            </a:pPr>
            <a:r>
              <a:rPr lang="en-US" sz="1600" b="1" dirty="0"/>
              <a:t>Stream 2</a:t>
            </a:r>
          </a:p>
          <a:p>
            <a:pPr algn="ctr"/>
            <a:r>
              <a:rPr lang="en-US" sz="1200" b="1" dirty="0"/>
              <a:t>DELIVERY</a:t>
            </a:r>
          </a:p>
        </p:txBody>
      </p:sp>
      <p:sp>
        <p:nvSpPr>
          <p:cNvPr id="9" name="Rounded Rectangle 8"/>
          <p:cNvSpPr/>
          <p:nvPr/>
        </p:nvSpPr>
        <p:spPr>
          <a:xfrm>
            <a:off x="7874000" y="4127500"/>
            <a:ext cx="1066800" cy="8509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dirty="0"/>
              <a:t>Work</a:t>
            </a:r>
          </a:p>
          <a:p>
            <a:pPr algn="ctr">
              <a:spcAft>
                <a:spcPts val="600"/>
              </a:spcAft>
            </a:pPr>
            <a:r>
              <a:rPr lang="en-US" sz="1600" b="1" dirty="0"/>
              <a:t>Stream 3</a:t>
            </a:r>
          </a:p>
          <a:p>
            <a:pPr algn="ctr"/>
            <a:r>
              <a:rPr lang="en-US" sz="1200" b="1" dirty="0"/>
              <a:t>GUIDANCE</a:t>
            </a:r>
          </a:p>
        </p:txBody>
      </p:sp>
      <p:sp>
        <p:nvSpPr>
          <p:cNvPr id="13" name="Rounded Rectangle 12"/>
          <p:cNvSpPr/>
          <p:nvPr/>
        </p:nvSpPr>
        <p:spPr>
          <a:xfrm>
            <a:off x="6216650" y="1739900"/>
            <a:ext cx="2046849" cy="546100"/>
          </a:xfrm>
          <a:prstGeom prst="roundRect">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t>PSA Executive</a:t>
            </a:r>
          </a:p>
        </p:txBody>
      </p:sp>
      <p:sp>
        <p:nvSpPr>
          <p:cNvPr id="16" name="Rounded Rectangle 15"/>
          <p:cNvSpPr/>
          <p:nvPr/>
        </p:nvSpPr>
        <p:spPr>
          <a:xfrm>
            <a:off x="7975600" y="2413000"/>
            <a:ext cx="1038700" cy="654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a:t>Technical </a:t>
            </a:r>
          </a:p>
          <a:p>
            <a:pPr algn="ctr"/>
            <a:r>
              <a:rPr lang="en-US" sz="1600" b="1" dirty="0"/>
              <a:t>Group</a:t>
            </a:r>
          </a:p>
        </p:txBody>
      </p:sp>
      <p:sp>
        <p:nvSpPr>
          <p:cNvPr id="17" name="Rounded Rectangle 16"/>
          <p:cNvSpPr/>
          <p:nvPr/>
        </p:nvSpPr>
        <p:spPr>
          <a:xfrm>
            <a:off x="5222300" y="2413000"/>
            <a:ext cx="1254700" cy="654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a:t>Assessment</a:t>
            </a:r>
          </a:p>
          <a:p>
            <a:pPr algn="ctr"/>
            <a:r>
              <a:rPr lang="en-US" sz="1600" b="1" dirty="0"/>
              <a:t>Board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Funding sources</a:t>
            </a:r>
          </a:p>
        </p:txBody>
      </p:sp>
      <p:sp>
        <p:nvSpPr>
          <p:cNvPr id="4" name="Content Placeholder 3"/>
          <p:cNvSpPr>
            <a:spLocks noGrp="1"/>
          </p:cNvSpPr>
          <p:nvPr>
            <p:ph idx="1"/>
          </p:nvPr>
        </p:nvSpPr>
        <p:spPr>
          <a:xfrm>
            <a:off x="457200" y="1600200"/>
            <a:ext cx="8229600" cy="4927600"/>
          </a:xfrm>
        </p:spPr>
        <p:txBody>
          <a:bodyPr>
            <a:normAutofit/>
          </a:bodyPr>
          <a:lstStyle/>
          <a:p>
            <a:pPr>
              <a:spcAft>
                <a:spcPts val="1800"/>
              </a:spcAft>
            </a:pPr>
            <a:r>
              <a:rPr lang="en-US" dirty="0"/>
              <a:t>The PSA has received funding from:</a:t>
            </a:r>
          </a:p>
          <a:p>
            <a:pPr lvl="1">
              <a:spcAft>
                <a:spcPts val="1800"/>
              </a:spcAft>
            </a:pPr>
            <a:r>
              <a:rPr lang="en-US" sz="3200" dirty="0"/>
              <a:t>British Pharmacological Society</a:t>
            </a:r>
          </a:p>
          <a:p>
            <a:pPr lvl="1">
              <a:spcAft>
                <a:spcPts val="1800"/>
              </a:spcAft>
            </a:pPr>
            <a:r>
              <a:rPr lang="en-US" sz="3200" dirty="0"/>
              <a:t>MSC Assessment</a:t>
            </a:r>
          </a:p>
          <a:p>
            <a:pPr lvl="1">
              <a:spcAft>
                <a:spcPts val="1800"/>
              </a:spcAft>
            </a:pPr>
            <a:r>
              <a:rPr lang="en-US" sz="3200" dirty="0"/>
              <a:t>Department of Health</a:t>
            </a:r>
          </a:p>
          <a:p>
            <a:pPr lvl="1">
              <a:spcAft>
                <a:spcPts val="1800"/>
              </a:spcAft>
            </a:pPr>
            <a:r>
              <a:rPr lang="en-US" sz="3200" dirty="0"/>
              <a:t>NHS Education Scotland</a:t>
            </a:r>
          </a:p>
          <a:p>
            <a:pPr lvl="1">
              <a:spcAft>
                <a:spcPts val="1800"/>
              </a:spcAft>
            </a:pPr>
            <a:r>
              <a:rPr lang="en-US" sz="3200" dirty="0"/>
              <a:t>Health Education England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2147"/>
            <a:ext cx="8229600" cy="2523431"/>
          </a:xfrm>
        </p:spPr>
        <p:txBody>
          <a:bodyPr>
            <a:normAutofit/>
          </a:bodyPr>
          <a:lstStyle/>
          <a:p>
            <a:r>
              <a:rPr lang="en-US" sz="6000" b="1" dirty="0"/>
              <a:t>Structure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871" name="Arc 15"/>
          <p:cNvSpPr>
            <a:spLocks/>
          </p:cNvSpPr>
          <p:nvPr/>
        </p:nvSpPr>
        <p:spPr bwMode="auto">
          <a:xfrm flipH="1">
            <a:off x="1625598" y="1669040"/>
            <a:ext cx="2133599" cy="1608167"/>
          </a:xfrm>
          <a:custGeom>
            <a:avLst/>
            <a:gdLst>
              <a:gd name="T0" fmla="*/ 0 w 21600"/>
              <a:gd name="T1" fmla="*/ 0 h 21600"/>
              <a:gd name="T2" fmla="*/ 1447800 w 21600"/>
              <a:gd name="T3" fmla="*/ 1524000 h 21600"/>
              <a:gd name="T4" fmla="*/ 0 w 21600"/>
              <a:gd name="T5" fmla="*/ 15240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50800" cap="flat" cmpd="sng" algn="ctr">
            <a:solidFill>
              <a:schemeClr val="tx1"/>
            </a:solidFill>
            <a:prstDash val="solid"/>
            <a:round/>
            <a:headEnd type="triangle" w="med" len="med"/>
            <a:tailEnd type="none" w="med" len="med"/>
          </a:ln>
        </p:spPr>
        <p:txBody>
          <a:bodyPr wrap="none" anchor="ctr">
            <a:prstTxWarp prst="textNoShape">
              <a:avLst/>
            </a:prstTxWarp>
          </a:bodyPr>
          <a:lstStyle/>
          <a:p>
            <a:endParaRPr lang="en-US" sz="2000">
              <a:latin typeface="+mj-lt"/>
            </a:endParaRPr>
          </a:p>
        </p:txBody>
      </p:sp>
      <p:sp>
        <p:nvSpPr>
          <p:cNvPr id="1273870" name="Arc 14"/>
          <p:cNvSpPr>
            <a:spLocks/>
          </p:cNvSpPr>
          <p:nvPr/>
        </p:nvSpPr>
        <p:spPr bwMode="auto">
          <a:xfrm flipV="1">
            <a:off x="5351333" y="4349314"/>
            <a:ext cx="2154367" cy="1608171"/>
          </a:xfrm>
          <a:custGeom>
            <a:avLst/>
            <a:gdLst>
              <a:gd name="T0" fmla="*/ 0 w 21600"/>
              <a:gd name="T1" fmla="*/ 0 h 21600"/>
              <a:gd name="T2" fmla="*/ 1371600 w 21600"/>
              <a:gd name="T3" fmla="*/ 1295400 h 21600"/>
              <a:gd name="T4" fmla="*/ 0 w 21600"/>
              <a:gd name="T5" fmla="*/ 12954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50800" cap="flat" cmpd="sng" algn="ctr">
            <a:solidFill>
              <a:schemeClr val="tx1"/>
            </a:solidFill>
            <a:prstDash val="solid"/>
            <a:round/>
            <a:headEnd type="triangle" w="med" len="med"/>
            <a:tailEnd type="none" w="med" len="med"/>
          </a:ln>
        </p:spPr>
        <p:txBody>
          <a:bodyPr wrap="none" anchor="ctr">
            <a:prstTxWarp prst="textNoShape">
              <a:avLst/>
            </a:prstTxWarp>
          </a:bodyPr>
          <a:lstStyle/>
          <a:p>
            <a:endParaRPr lang="en-US" sz="1600">
              <a:latin typeface="+mj-lt"/>
            </a:endParaRPr>
          </a:p>
        </p:txBody>
      </p:sp>
      <p:sp>
        <p:nvSpPr>
          <p:cNvPr id="1273859" name="Rectangle 3"/>
          <p:cNvSpPr>
            <a:spLocks noChangeArrowheads="1"/>
          </p:cNvSpPr>
          <p:nvPr/>
        </p:nvSpPr>
        <p:spPr bwMode="auto">
          <a:xfrm>
            <a:off x="1532065" y="1669039"/>
            <a:ext cx="1592135" cy="1072112"/>
          </a:xfrm>
          <a:prstGeom prst="rect">
            <a:avLst/>
          </a:prstGeom>
          <a:solidFill>
            <a:srgbClr val="DDDDDD"/>
          </a:solidFill>
          <a:ln w="28575">
            <a:solidFill>
              <a:schemeClr val="tx1"/>
            </a:solidFill>
            <a:miter lim="800000"/>
            <a:headEnd/>
            <a:tailEnd/>
          </a:ln>
        </p:spPr>
        <p:txBody>
          <a:bodyPr wrap="none" anchor="ctr">
            <a:prstTxWarp prst="textNoShape">
              <a:avLst/>
            </a:prstTxWarp>
          </a:bodyPr>
          <a:lstStyle/>
          <a:p>
            <a:pPr algn="ctr"/>
            <a:r>
              <a:rPr lang="en-GB" sz="1600" b="1" dirty="0">
                <a:latin typeface="+mj-lt"/>
              </a:rPr>
              <a:t>Section 8</a:t>
            </a:r>
          </a:p>
          <a:p>
            <a:pPr algn="ctr"/>
            <a:r>
              <a:rPr lang="en-GB" dirty="0">
                <a:latin typeface="+mj-lt"/>
              </a:rPr>
              <a:t>Data</a:t>
            </a:r>
          </a:p>
          <a:p>
            <a:pPr algn="ctr"/>
            <a:r>
              <a:rPr lang="en-GB" dirty="0">
                <a:latin typeface="+mj-lt"/>
              </a:rPr>
              <a:t>Interpretation</a:t>
            </a:r>
            <a:endParaRPr lang="en-US" dirty="0">
              <a:latin typeface="+mj-lt"/>
            </a:endParaRPr>
          </a:p>
        </p:txBody>
      </p:sp>
      <p:sp>
        <p:nvSpPr>
          <p:cNvPr id="1273863" name="Rectangle 7"/>
          <p:cNvSpPr>
            <a:spLocks noChangeArrowheads="1"/>
          </p:cNvSpPr>
          <p:nvPr/>
        </p:nvSpPr>
        <p:spPr bwMode="auto">
          <a:xfrm>
            <a:off x="6011734" y="4885374"/>
            <a:ext cx="1592473" cy="1072112"/>
          </a:xfrm>
          <a:prstGeom prst="rect">
            <a:avLst/>
          </a:prstGeom>
          <a:solidFill>
            <a:schemeClr val="accent5">
              <a:lumMod val="40000"/>
              <a:lumOff val="60000"/>
            </a:schemeClr>
          </a:solidFill>
          <a:ln w="28575">
            <a:solidFill>
              <a:schemeClr val="tx1"/>
            </a:solidFill>
            <a:miter lim="800000"/>
            <a:headEnd/>
            <a:tailEnd/>
          </a:ln>
        </p:spPr>
        <p:txBody>
          <a:bodyPr wrap="none" anchor="ctr">
            <a:prstTxWarp prst="textNoShape">
              <a:avLst/>
            </a:prstTxWarp>
          </a:bodyPr>
          <a:lstStyle/>
          <a:p>
            <a:pPr algn="ctr"/>
            <a:r>
              <a:rPr lang="en-GB" sz="1600" b="1" dirty="0">
                <a:latin typeface="+mj-lt"/>
              </a:rPr>
              <a:t>Section 4</a:t>
            </a:r>
          </a:p>
          <a:p>
            <a:pPr algn="ctr"/>
            <a:r>
              <a:rPr lang="en-GB" dirty="0">
                <a:latin typeface="+mj-lt"/>
              </a:rPr>
              <a:t>Providing</a:t>
            </a:r>
          </a:p>
          <a:p>
            <a:pPr algn="ctr"/>
            <a:r>
              <a:rPr lang="en-GB" dirty="0">
                <a:latin typeface="+mj-lt"/>
              </a:rPr>
              <a:t>Information</a:t>
            </a:r>
            <a:endParaRPr lang="en-US" dirty="0">
              <a:latin typeface="+mj-lt"/>
            </a:endParaRPr>
          </a:p>
        </p:txBody>
      </p:sp>
      <p:sp>
        <p:nvSpPr>
          <p:cNvPr id="1273864" name="Rectangle 8"/>
          <p:cNvSpPr>
            <a:spLocks noChangeArrowheads="1"/>
          </p:cNvSpPr>
          <p:nvPr/>
        </p:nvSpPr>
        <p:spPr bwMode="auto">
          <a:xfrm>
            <a:off x="3759199" y="5421430"/>
            <a:ext cx="1592135" cy="1072112"/>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ctr"/>
            <a:r>
              <a:rPr lang="en-GB" sz="1600" b="1" dirty="0">
                <a:latin typeface="+mj-lt"/>
              </a:rPr>
              <a:t>Section 5</a:t>
            </a:r>
          </a:p>
          <a:p>
            <a:pPr algn="ctr"/>
            <a:r>
              <a:rPr lang="en-GB" dirty="0">
                <a:latin typeface="+mj-lt"/>
              </a:rPr>
              <a:t>Calculation</a:t>
            </a:r>
          </a:p>
          <a:p>
            <a:pPr algn="ctr"/>
            <a:r>
              <a:rPr lang="en-GB" dirty="0">
                <a:latin typeface="+mj-lt"/>
              </a:rPr>
              <a:t>Skills</a:t>
            </a:r>
          </a:p>
        </p:txBody>
      </p:sp>
      <p:sp>
        <p:nvSpPr>
          <p:cNvPr id="1273866" name="Rectangle 10"/>
          <p:cNvSpPr>
            <a:spLocks noChangeArrowheads="1"/>
          </p:cNvSpPr>
          <p:nvPr/>
        </p:nvSpPr>
        <p:spPr bwMode="auto">
          <a:xfrm>
            <a:off x="3759198" y="1132983"/>
            <a:ext cx="1592135" cy="1072112"/>
          </a:xfrm>
          <a:prstGeom prst="rect">
            <a:avLst/>
          </a:prstGeom>
          <a:solidFill>
            <a:schemeClr val="accent3"/>
          </a:solidFill>
          <a:ln w="28575">
            <a:solidFill>
              <a:schemeClr val="tx1"/>
            </a:solidFill>
            <a:miter lim="800000"/>
            <a:headEnd/>
            <a:tailEnd/>
          </a:ln>
        </p:spPr>
        <p:txBody>
          <a:bodyPr wrap="none" anchor="ctr">
            <a:prstTxWarp prst="textNoShape">
              <a:avLst/>
            </a:prstTxWarp>
          </a:bodyPr>
          <a:lstStyle/>
          <a:p>
            <a:pPr algn="ctr"/>
            <a:r>
              <a:rPr lang="en-GB" sz="1600" b="1" dirty="0">
                <a:latin typeface="+mj-lt"/>
              </a:rPr>
              <a:t>Section 1</a:t>
            </a:r>
          </a:p>
          <a:p>
            <a:pPr algn="ctr"/>
            <a:r>
              <a:rPr lang="en-GB" dirty="0">
                <a:latin typeface="+mj-lt"/>
              </a:rPr>
              <a:t>Prescribing</a:t>
            </a:r>
            <a:endParaRPr lang="en-US" dirty="0">
              <a:latin typeface="+mj-lt"/>
            </a:endParaRPr>
          </a:p>
        </p:txBody>
      </p:sp>
      <p:sp>
        <p:nvSpPr>
          <p:cNvPr id="1273867" name="Text Box 11"/>
          <p:cNvSpPr txBox="1">
            <a:spLocks noChangeArrowheads="1"/>
          </p:cNvSpPr>
          <p:nvPr/>
        </p:nvSpPr>
        <p:spPr bwMode="auto">
          <a:xfrm>
            <a:off x="3340100" y="3215099"/>
            <a:ext cx="2489200" cy="1169551"/>
          </a:xfrm>
          <a:prstGeom prst="rect">
            <a:avLst/>
          </a:prstGeom>
          <a:solidFill>
            <a:schemeClr val="bg1"/>
          </a:solidFill>
          <a:ln w="12700" cap="flat" cmpd="sng" algn="ctr">
            <a:solidFill>
              <a:schemeClr val="tx1"/>
            </a:solidFill>
            <a:prstDash val="solid"/>
            <a:miter lim="800000"/>
            <a:headEnd type="none" w="med" len="med"/>
            <a:tailEnd type="none" w="med" len="med"/>
          </a:ln>
          <a:effectLst>
            <a:outerShdw blurRad="50800" dist="38100" dir="2700000">
              <a:srgbClr val="000000">
                <a:alpha val="43000"/>
              </a:srgbClr>
            </a:outerShdw>
          </a:effectLst>
        </p:spPr>
        <p:txBody>
          <a:bodyPr wrap="square" anchor="ctr">
            <a:prstTxWarp prst="textNoShape">
              <a:avLst/>
            </a:prstTxWarp>
            <a:spAutoFit/>
          </a:bodyPr>
          <a:lstStyle/>
          <a:p>
            <a:pPr algn="ctr">
              <a:spcAft>
                <a:spcPts val="600"/>
              </a:spcAft>
            </a:pPr>
            <a:r>
              <a:rPr lang="en-GB" sz="2000" dirty="0">
                <a:latin typeface="+mj-lt"/>
              </a:rPr>
              <a:t>8 sections – 60 items</a:t>
            </a:r>
          </a:p>
          <a:p>
            <a:pPr algn="ctr">
              <a:spcAft>
                <a:spcPts val="600"/>
              </a:spcAft>
            </a:pPr>
            <a:r>
              <a:rPr lang="en-GB" sz="2000" b="1" dirty="0">
                <a:latin typeface="+mj-lt"/>
              </a:rPr>
              <a:t>TOTAL = 120 </a:t>
            </a:r>
            <a:r>
              <a:rPr lang="en-GB" sz="2000" b="1" dirty="0" err="1">
                <a:latin typeface="+mj-lt"/>
              </a:rPr>
              <a:t>mins</a:t>
            </a:r>
            <a:endParaRPr lang="en-GB" sz="2000" b="1" dirty="0">
              <a:latin typeface="+mj-lt"/>
            </a:endParaRPr>
          </a:p>
          <a:p>
            <a:pPr algn="ctr">
              <a:spcAft>
                <a:spcPts val="600"/>
              </a:spcAft>
            </a:pPr>
            <a:r>
              <a:rPr lang="en-GB" sz="2000" b="1" dirty="0">
                <a:latin typeface="+mj-lt"/>
              </a:rPr>
              <a:t>(200 marks)</a:t>
            </a:r>
            <a:endParaRPr lang="en-US" sz="2000" b="1" dirty="0">
              <a:latin typeface="+mj-lt"/>
            </a:endParaRPr>
          </a:p>
        </p:txBody>
      </p:sp>
      <p:sp>
        <p:nvSpPr>
          <p:cNvPr id="1273868" name="Arc 12"/>
          <p:cNvSpPr>
            <a:spLocks/>
          </p:cNvSpPr>
          <p:nvPr/>
        </p:nvSpPr>
        <p:spPr bwMode="auto">
          <a:xfrm>
            <a:off x="5351333" y="1669040"/>
            <a:ext cx="2154367" cy="1608168"/>
          </a:xfrm>
          <a:custGeom>
            <a:avLst/>
            <a:gdLst>
              <a:gd name="T0" fmla="*/ 0 w 21600"/>
              <a:gd name="T1" fmla="*/ 0 h 21600"/>
              <a:gd name="T2" fmla="*/ 1524000 w 21600"/>
              <a:gd name="T3" fmla="*/ 1447800 h 21600"/>
              <a:gd name="T4" fmla="*/ 0 w 21600"/>
              <a:gd name="T5" fmla="*/ 14478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50800" cap="flat" cmpd="sng" algn="ctr">
            <a:solidFill>
              <a:schemeClr val="tx1"/>
            </a:solidFill>
            <a:prstDash val="solid"/>
            <a:round/>
            <a:headEnd type="none" w="med" len="med"/>
            <a:tailEnd type="triangle" w="med" len="med"/>
          </a:ln>
        </p:spPr>
        <p:txBody>
          <a:bodyPr wrap="none" anchor="ctr">
            <a:prstTxWarp prst="textNoShape">
              <a:avLst/>
            </a:prstTxWarp>
          </a:bodyPr>
          <a:lstStyle/>
          <a:p>
            <a:endParaRPr lang="en-US" sz="2000">
              <a:latin typeface="+mj-lt"/>
            </a:endParaRPr>
          </a:p>
        </p:txBody>
      </p:sp>
      <p:sp>
        <p:nvSpPr>
          <p:cNvPr id="1273869" name="Arc 13"/>
          <p:cNvSpPr>
            <a:spLocks/>
          </p:cNvSpPr>
          <p:nvPr/>
        </p:nvSpPr>
        <p:spPr bwMode="auto">
          <a:xfrm flipH="1" flipV="1">
            <a:off x="1625599" y="4349316"/>
            <a:ext cx="2133598" cy="1608170"/>
          </a:xfrm>
          <a:custGeom>
            <a:avLst/>
            <a:gdLst>
              <a:gd name="T0" fmla="*/ 0 w 21600"/>
              <a:gd name="T1" fmla="*/ 0 h 21600"/>
              <a:gd name="T2" fmla="*/ 1295400 w 21600"/>
              <a:gd name="T3" fmla="*/ 1295400 h 21600"/>
              <a:gd name="T4" fmla="*/ 0 w 21600"/>
              <a:gd name="T5" fmla="*/ 12954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50800" cap="flat" cmpd="sng" algn="ctr">
            <a:solidFill>
              <a:schemeClr val="tx1"/>
            </a:solidFill>
            <a:prstDash val="solid"/>
            <a:round/>
            <a:headEnd type="none" w="med" len="med"/>
            <a:tailEnd type="triangle" w="med" len="med"/>
          </a:ln>
        </p:spPr>
        <p:txBody>
          <a:bodyPr wrap="none" anchor="ctr">
            <a:prstTxWarp prst="textNoShape">
              <a:avLst/>
            </a:prstTxWarp>
          </a:bodyPr>
          <a:lstStyle/>
          <a:p>
            <a:endParaRPr lang="en-US" sz="1600">
              <a:latin typeface="+mj-lt"/>
            </a:endParaRPr>
          </a:p>
        </p:txBody>
      </p:sp>
      <p:sp>
        <p:nvSpPr>
          <p:cNvPr id="18" name="Rectangle 6"/>
          <p:cNvSpPr>
            <a:spLocks noChangeArrowheads="1"/>
          </p:cNvSpPr>
          <p:nvPr/>
        </p:nvSpPr>
        <p:spPr bwMode="auto">
          <a:xfrm>
            <a:off x="768181" y="3277205"/>
            <a:ext cx="1592135" cy="1072112"/>
          </a:xfrm>
          <a:prstGeom prst="rect">
            <a:avLst/>
          </a:prstGeom>
          <a:solidFill>
            <a:srgbClr val="FFCC99"/>
          </a:solidFill>
          <a:ln w="28575">
            <a:solidFill>
              <a:schemeClr val="tx1"/>
            </a:solidFill>
            <a:miter lim="800000"/>
            <a:headEnd/>
            <a:tailEnd/>
          </a:ln>
        </p:spPr>
        <p:txBody>
          <a:bodyPr wrap="none" anchor="ctr">
            <a:prstTxWarp prst="textNoShape">
              <a:avLst/>
            </a:prstTxWarp>
          </a:bodyPr>
          <a:lstStyle/>
          <a:p>
            <a:pPr algn="ctr"/>
            <a:r>
              <a:rPr lang="en-GB" sz="1600" b="1" dirty="0">
                <a:latin typeface="+mj-lt"/>
              </a:rPr>
              <a:t>Section 7</a:t>
            </a:r>
          </a:p>
          <a:p>
            <a:pPr algn="ctr"/>
            <a:r>
              <a:rPr lang="en-GB" dirty="0">
                <a:latin typeface="+mj-lt"/>
              </a:rPr>
              <a:t>Drug</a:t>
            </a:r>
          </a:p>
          <a:p>
            <a:pPr algn="ctr"/>
            <a:r>
              <a:rPr lang="en-GB" dirty="0">
                <a:latin typeface="+mj-lt"/>
              </a:rPr>
              <a:t>Monitoring</a:t>
            </a:r>
            <a:endParaRPr lang="en-US" dirty="0">
              <a:latin typeface="+mj-lt"/>
            </a:endParaRPr>
          </a:p>
        </p:txBody>
      </p:sp>
      <p:sp>
        <p:nvSpPr>
          <p:cNvPr id="19" name="Rectangle 6"/>
          <p:cNvSpPr>
            <a:spLocks noChangeArrowheads="1"/>
          </p:cNvSpPr>
          <p:nvPr/>
        </p:nvSpPr>
        <p:spPr bwMode="auto">
          <a:xfrm>
            <a:off x="6011734" y="1669039"/>
            <a:ext cx="1592473" cy="1072112"/>
          </a:xfrm>
          <a:prstGeom prst="rect">
            <a:avLst/>
          </a:prstGeom>
          <a:solidFill>
            <a:schemeClr val="tx2">
              <a:lumMod val="60000"/>
              <a:lumOff val="40000"/>
            </a:schemeClr>
          </a:solidFill>
          <a:ln w="28575">
            <a:solidFill>
              <a:schemeClr val="tx1"/>
            </a:solidFill>
            <a:miter lim="800000"/>
            <a:headEnd/>
            <a:tailEnd/>
          </a:ln>
        </p:spPr>
        <p:txBody>
          <a:bodyPr wrap="none" anchor="ctr">
            <a:prstTxWarp prst="textNoShape">
              <a:avLst/>
            </a:prstTxWarp>
          </a:bodyPr>
          <a:lstStyle/>
          <a:p>
            <a:pPr algn="ctr"/>
            <a:r>
              <a:rPr lang="en-GB" sz="1600" b="1" dirty="0">
                <a:latin typeface="+mj-lt"/>
              </a:rPr>
              <a:t>Section 2</a:t>
            </a:r>
          </a:p>
          <a:p>
            <a:pPr algn="ctr"/>
            <a:r>
              <a:rPr lang="en-GB" dirty="0">
                <a:latin typeface="+mj-lt"/>
              </a:rPr>
              <a:t>Prescription</a:t>
            </a:r>
          </a:p>
          <a:p>
            <a:pPr algn="ctr"/>
            <a:r>
              <a:rPr lang="en-GB" dirty="0">
                <a:latin typeface="+mj-lt"/>
              </a:rPr>
              <a:t>Review</a:t>
            </a:r>
            <a:endParaRPr lang="en-US" dirty="0">
              <a:latin typeface="+mj-lt"/>
            </a:endParaRPr>
          </a:p>
        </p:txBody>
      </p:sp>
      <p:sp>
        <p:nvSpPr>
          <p:cNvPr id="20" name="Rectangle 6"/>
          <p:cNvSpPr>
            <a:spLocks noChangeArrowheads="1"/>
          </p:cNvSpPr>
          <p:nvPr/>
        </p:nvSpPr>
        <p:spPr bwMode="auto">
          <a:xfrm>
            <a:off x="1506664" y="4885374"/>
            <a:ext cx="1592135" cy="1072112"/>
          </a:xfrm>
          <a:prstGeom prst="rect">
            <a:avLst/>
          </a:prstGeom>
          <a:solidFill>
            <a:srgbClr val="FFFF00"/>
          </a:solidFill>
          <a:ln w="28575">
            <a:solidFill>
              <a:schemeClr val="tx1"/>
            </a:solidFill>
            <a:miter lim="800000"/>
            <a:headEnd/>
            <a:tailEnd/>
          </a:ln>
        </p:spPr>
        <p:txBody>
          <a:bodyPr wrap="none" anchor="ctr">
            <a:prstTxWarp prst="textNoShape">
              <a:avLst/>
            </a:prstTxWarp>
          </a:bodyPr>
          <a:lstStyle/>
          <a:p>
            <a:pPr algn="ctr"/>
            <a:r>
              <a:rPr lang="en-GB" sz="1600" b="1" dirty="0">
                <a:latin typeface="+mj-lt"/>
              </a:rPr>
              <a:t>Section 6</a:t>
            </a:r>
          </a:p>
          <a:p>
            <a:pPr algn="ctr"/>
            <a:r>
              <a:rPr lang="en-GB" dirty="0">
                <a:latin typeface="+mj-lt"/>
              </a:rPr>
              <a:t>Adverse Drug </a:t>
            </a:r>
          </a:p>
          <a:p>
            <a:pPr algn="ctr"/>
            <a:r>
              <a:rPr lang="en-GB" dirty="0">
                <a:latin typeface="+mj-lt"/>
              </a:rPr>
              <a:t>Reactions</a:t>
            </a:r>
            <a:endParaRPr lang="en-US" dirty="0">
              <a:latin typeface="+mj-lt"/>
            </a:endParaRPr>
          </a:p>
        </p:txBody>
      </p:sp>
      <p:sp>
        <p:nvSpPr>
          <p:cNvPr id="21" name="Rectangle 6"/>
          <p:cNvSpPr>
            <a:spLocks noChangeArrowheads="1"/>
          </p:cNvSpPr>
          <p:nvPr/>
        </p:nvSpPr>
        <p:spPr bwMode="auto">
          <a:xfrm>
            <a:off x="6783346" y="3277205"/>
            <a:ext cx="1592473" cy="1072112"/>
          </a:xfrm>
          <a:prstGeom prst="rect">
            <a:avLst/>
          </a:prstGeom>
          <a:solidFill>
            <a:srgbClr val="FF5354"/>
          </a:solidFill>
          <a:ln w="28575">
            <a:solidFill>
              <a:schemeClr val="tx1"/>
            </a:solidFill>
            <a:miter lim="800000"/>
            <a:headEnd/>
            <a:tailEnd/>
          </a:ln>
        </p:spPr>
        <p:txBody>
          <a:bodyPr wrap="none" anchor="ctr">
            <a:prstTxWarp prst="textNoShape">
              <a:avLst/>
            </a:prstTxWarp>
          </a:bodyPr>
          <a:lstStyle/>
          <a:p>
            <a:pPr algn="ctr"/>
            <a:r>
              <a:rPr lang="en-GB" sz="1600" b="1" dirty="0">
                <a:latin typeface="+mj-lt"/>
              </a:rPr>
              <a:t>Section 3</a:t>
            </a:r>
          </a:p>
          <a:p>
            <a:pPr algn="ctr"/>
            <a:r>
              <a:rPr lang="en-GB" dirty="0">
                <a:latin typeface="+mj-lt"/>
              </a:rPr>
              <a:t>Planning</a:t>
            </a:r>
          </a:p>
          <a:p>
            <a:pPr algn="ctr"/>
            <a:r>
              <a:rPr lang="en-GB" dirty="0">
                <a:latin typeface="+mj-lt"/>
              </a:rPr>
              <a:t>Management</a:t>
            </a:r>
            <a:endParaRPr lang="en-US" dirty="0">
              <a:latin typeface="+mj-lt"/>
            </a:endParaRPr>
          </a:p>
        </p:txBody>
      </p:sp>
      <p:sp>
        <p:nvSpPr>
          <p:cNvPr id="22" name="Title 21"/>
          <p:cNvSpPr>
            <a:spLocks noGrp="1"/>
          </p:cNvSpPr>
          <p:nvPr>
            <p:ph type="title"/>
          </p:nvPr>
        </p:nvSpPr>
        <p:spPr>
          <a:xfrm>
            <a:off x="1206500" y="104002"/>
            <a:ext cx="6432550" cy="703262"/>
          </a:xfrm>
        </p:spPr>
        <p:txBody>
          <a:bodyPr>
            <a:normAutofit/>
          </a:bodyPr>
          <a:lstStyle/>
          <a:p>
            <a:r>
              <a:rPr lang="en-US" sz="3600" b="1" dirty="0"/>
              <a:t>Prescribing Safety Assessment</a:t>
            </a:r>
          </a:p>
        </p:txBody>
      </p:sp>
      <p:sp>
        <p:nvSpPr>
          <p:cNvPr id="26" name="TextBox 25"/>
          <p:cNvSpPr txBox="1"/>
          <p:nvPr/>
        </p:nvSpPr>
        <p:spPr>
          <a:xfrm>
            <a:off x="8075653" y="173770"/>
            <a:ext cx="942893" cy="2031325"/>
          </a:xfrm>
          <a:prstGeom prst="rect">
            <a:avLst/>
          </a:prstGeom>
          <a:solidFill>
            <a:schemeClr val="bg2">
              <a:lumMod val="90000"/>
            </a:schemeClr>
          </a:solidFill>
          <a:ln>
            <a:solidFill>
              <a:srgbClr val="000000"/>
            </a:solidFill>
          </a:ln>
        </p:spPr>
        <p:txBody>
          <a:bodyPr wrap="square" rtlCol="0">
            <a:spAutoFit/>
          </a:bodyPr>
          <a:lstStyle/>
          <a:p>
            <a:r>
              <a:rPr lang="en-US" b="1" dirty="0"/>
              <a:t>MED</a:t>
            </a:r>
          </a:p>
          <a:p>
            <a:r>
              <a:rPr lang="en-US" b="1" dirty="0"/>
              <a:t>SURG</a:t>
            </a:r>
          </a:p>
          <a:p>
            <a:r>
              <a:rPr lang="en-US" b="1" dirty="0"/>
              <a:t>ELD</a:t>
            </a:r>
          </a:p>
          <a:p>
            <a:r>
              <a:rPr lang="en-US" b="1" dirty="0"/>
              <a:t>PED</a:t>
            </a:r>
          </a:p>
          <a:p>
            <a:r>
              <a:rPr lang="en-US" b="1" dirty="0"/>
              <a:t>PSYCH</a:t>
            </a:r>
          </a:p>
          <a:p>
            <a:r>
              <a:rPr lang="en-US" b="1" dirty="0"/>
              <a:t>O&amp;G</a:t>
            </a:r>
          </a:p>
          <a:p>
            <a:r>
              <a:rPr lang="en-US" b="1" dirty="0"/>
              <a:t>GP</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3774" y="6182446"/>
            <a:ext cx="1745579" cy="5673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4" name="Picture 23">
            <a:extLst>
              <a:ext uri="{FF2B5EF4-FFF2-40B4-BE49-F238E27FC236}">
                <a16:creationId xmlns:a16="http://schemas.microsoft.com/office/drawing/2014/main" id="{DA7D1C20-4D8F-644B-9E16-192B31D72F2C}"/>
              </a:ext>
            </a:extLst>
          </p:cNvPr>
          <p:cNvPicPr>
            <a:picLocks noChangeAspect="1"/>
          </p:cNvPicPr>
          <p:nvPr/>
        </p:nvPicPr>
        <p:blipFill>
          <a:blip r:embed="rId4"/>
          <a:stretch>
            <a:fillRect/>
          </a:stretch>
        </p:blipFill>
        <p:spPr>
          <a:xfrm>
            <a:off x="113451" y="624675"/>
            <a:ext cx="1491380" cy="668639"/>
          </a:xfrm>
          <a:prstGeom prst="rect">
            <a:avLst/>
          </a:prstGeom>
        </p:spPr>
      </p:pic>
      <p:pic>
        <p:nvPicPr>
          <p:cNvPr id="25" name="Picture 24">
            <a:extLst>
              <a:ext uri="{FF2B5EF4-FFF2-40B4-BE49-F238E27FC236}">
                <a16:creationId xmlns:a16="http://schemas.microsoft.com/office/drawing/2014/main" id="{3F981583-4AA7-2741-89BB-573211CA1B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644" y="6076531"/>
            <a:ext cx="1520115" cy="6732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73866"/>
                                        </p:tgtEl>
                                        <p:attrNameLst>
                                          <p:attrName>style.visibility</p:attrName>
                                        </p:attrNameLst>
                                      </p:cBhvr>
                                      <p:to>
                                        <p:strVal val="visible"/>
                                      </p:to>
                                    </p:set>
                                    <p:animEffect transition="in" filter="dissolve">
                                      <p:cBhvr>
                                        <p:cTn id="7" dur="500"/>
                                        <p:tgtEl>
                                          <p:spTgt spid="127386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dissolve">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dissolve">
                                      <p:cBhvr>
                                        <p:cTn id="15" dur="500"/>
                                        <p:tgtEl>
                                          <p:spTgt spid="21"/>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273863"/>
                                        </p:tgtEl>
                                        <p:attrNameLst>
                                          <p:attrName>style.visibility</p:attrName>
                                        </p:attrNameLst>
                                      </p:cBhvr>
                                      <p:to>
                                        <p:strVal val="visible"/>
                                      </p:to>
                                    </p:set>
                                    <p:animEffect transition="in" filter="dissolve">
                                      <p:cBhvr>
                                        <p:cTn id="19" dur="500"/>
                                        <p:tgtEl>
                                          <p:spTgt spid="1273863"/>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273864"/>
                                        </p:tgtEl>
                                        <p:attrNameLst>
                                          <p:attrName>style.visibility</p:attrName>
                                        </p:attrNameLst>
                                      </p:cBhvr>
                                      <p:to>
                                        <p:strVal val="visible"/>
                                      </p:to>
                                    </p:set>
                                    <p:animEffect transition="in" filter="dissolve">
                                      <p:cBhvr>
                                        <p:cTn id="23" dur="500"/>
                                        <p:tgtEl>
                                          <p:spTgt spid="1273864"/>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dissolve">
                                      <p:cBhvr>
                                        <p:cTn id="31" dur="500"/>
                                        <p:tgtEl>
                                          <p:spTgt spid="18"/>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1273859"/>
                                        </p:tgtEl>
                                        <p:attrNameLst>
                                          <p:attrName>style.visibility</p:attrName>
                                        </p:attrNameLst>
                                      </p:cBhvr>
                                      <p:to>
                                        <p:strVal val="visible"/>
                                      </p:to>
                                    </p:set>
                                    <p:animEffect transition="in" filter="dissolve">
                                      <p:cBhvr>
                                        <p:cTn id="35" dur="500"/>
                                        <p:tgtEl>
                                          <p:spTgt spid="1273859"/>
                                        </p:tgtEl>
                                      </p:cBhvr>
                                    </p:animEffect>
                                  </p:childTnLst>
                                </p:cTn>
                              </p:par>
                            </p:childTnLst>
                          </p:cTn>
                        </p:par>
                        <p:par>
                          <p:cTn id="36" fill="hold">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1273868"/>
                                        </p:tgtEl>
                                        <p:attrNameLst>
                                          <p:attrName>style.visibility</p:attrName>
                                        </p:attrNameLst>
                                      </p:cBhvr>
                                      <p:to>
                                        <p:strVal val="visible"/>
                                      </p:to>
                                    </p:set>
                                    <p:animEffect transition="in" filter="dissolve">
                                      <p:cBhvr>
                                        <p:cTn id="39" dur="500"/>
                                        <p:tgtEl>
                                          <p:spTgt spid="1273868"/>
                                        </p:tgtEl>
                                      </p:cBhvr>
                                    </p:animEffect>
                                  </p:childTnLst>
                                </p:cTn>
                              </p:par>
                            </p:childTnLst>
                          </p:cTn>
                        </p:par>
                        <p:par>
                          <p:cTn id="40" fill="hold">
                            <p:stCondLst>
                              <p:cond delay="4500"/>
                            </p:stCondLst>
                            <p:childTnLst>
                              <p:par>
                                <p:cTn id="41" presetID="9" presetClass="entr" presetSubtype="0" fill="hold" grpId="0" nodeType="afterEffect">
                                  <p:stCondLst>
                                    <p:cond delay="0"/>
                                  </p:stCondLst>
                                  <p:childTnLst>
                                    <p:set>
                                      <p:cBhvr>
                                        <p:cTn id="42" dur="1" fill="hold">
                                          <p:stCondLst>
                                            <p:cond delay="0"/>
                                          </p:stCondLst>
                                        </p:cTn>
                                        <p:tgtEl>
                                          <p:spTgt spid="1273870"/>
                                        </p:tgtEl>
                                        <p:attrNameLst>
                                          <p:attrName>style.visibility</p:attrName>
                                        </p:attrNameLst>
                                      </p:cBhvr>
                                      <p:to>
                                        <p:strVal val="visible"/>
                                      </p:to>
                                    </p:set>
                                    <p:animEffect transition="in" filter="dissolve">
                                      <p:cBhvr>
                                        <p:cTn id="43" dur="500"/>
                                        <p:tgtEl>
                                          <p:spTgt spid="1273870"/>
                                        </p:tgtEl>
                                      </p:cBhvr>
                                    </p:animEffect>
                                  </p:childTnLst>
                                </p:cTn>
                              </p:par>
                            </p:childTnLst>
                          </p:cTn>
                        </p:par>
                        <p:par>
                          <p:cTn id="44" fill="hold">
                            <p:stCondLst>
                              <p:cond delay="5000"/>
                            </p:stCondLst>
                            <p:childTnLst>
                              <p:par>
                                <p:cTn id="45" presetID="9" presetClass="entr" presetSubtype="0" fill="hold" grpId="0" nodeType="afterEffect">
                                  <p:stCondLst>
                                    <p:cond delay="0"/>
                                  </p:stCondLst>
                                  <p:childTnLst>
                                    <p:set>
                                      <p:cBhvr>
                                        <p:cTn id="46" dur="1" fill="hold">
                                          <p:stCondLst>
                                            <p:cond delay="0"/>
                                          </p:stCondLst>
                                        </p:cTn>
                                        <p:tgtEl>
                                          <p:spTgt spid="1273869"/>
                                        </p:tgtEl>
                                        <p:attrNameLst>
                                          <p:attrName>style.visibility</p:attrName>
                                        </p:attrNameLst>
                                      </p:cBhvr>
                                      <p:to>
                                        <p:strVal val="visible"/>
                                      </p:to>
                                    </p:set>
                                    <p:animEffect transition="in" filter="dissolve">
                                      <p:cBhvr>
                                        <p:cTn id="47" dur="500"/>
                                        <p:tgtEl>
                                          <p:spTgt spid="1273869"/>
                                        </p:tgtEl>
                                      </p:cBhvr>
                                    </p:animEffect>
                                  </p:childTnLst>
                                </p:cTn>
                              </p:par>
                            </p:childTnLst>
                          </p:cTn>
                        </p:par>
                        <p:par>
                          <p:cTn id="48" fill="hold">
                            <p:stCondLst>
                              <p:cond delay="5500"/>
                            </p:stCondLst>
                            <p:childTnLst>
                              <p:par>
                                <p:cTn id="49" presetID="9" presetClass="entr" presetSubtype="0" fill="hold" grpId="0" nodeType="afterEffect">
                                  <p:stCondLst>
                                    <p:cond delay="0"/>
                                  </p:stCondLst>
                                  <p:childTnLst>
                                    <p:set>
                                      <p:cBhvr>
                                        <p:cTn id="50" dur="1" fill="hold">
                                          <p:stCondLst>
                                            <p:cond delay="0"/>
                                          </p:stCondLst>
                                        </p:cTn>
                                        <p:tgtEl>
                                          <p:spTgt spid="1273871"/>
                                        </p:tgtEl>
                                        <p:attrNameLst>
                                          <p:attrName>style.visibility</p:attrName>
                                        </p:attrNameLst>
                                      </p:cBhvr>
                                      <p:to>
                                        <p:strVal val="visible"/>
                                      </p:to>
                                    </p:set>
                                    <p:animEffect transition="in" filter="dissolve">
                                      <p:cBhvr>
                                        <p:cTn id="51" dur="500"/>
                                        <p:tgtEl>
                                          <p:spTgt spid="1273871"/>
                                        </p:tgtEl>
                                      </p:cBhvr>
                                    </p:animEffect>
                                  </p:childTnLst>
                                </p:cTn>
                              </p:par>
                            </p:childTnLst>
                          </p:cTn>
                        </p:par>
                        <p:par>
                          <p:cTn id="52" fill="hold">
                            <p:stCondLst>
                              <p:cond delay="6000"/>
                            </p:stCondLst>
                            <p:childTnLst>
                              <p:par>
                                <p:cTn id="53" presetID="9" presetClass="entr" presetSubtype="0" fill="hold" grpId="0" nodeType="afterEffect">
                                  <p:stCondLst>
                                    <p:cond delay="0"/>
                                  </p:stCondLst>
                                  <p:childTnLst>
                                    <p:set>
                                      <p:cBhvr>
                                        <p:cTn id="54" dur="1" fill="hold">
                                          <p:stCondLst>
                                            <p:cond delay="0"/>
                                          </p:stCondLst>
                                        </p:cTn>
                                        <p:tgtEl>
                                          <p:spTgt spid="1273867"/>
                                        </p:tgtEl>
                                        <p:attrNameLst>
                                          <p:attrName>style.visibility</p:attrName>
                                        </p:attrNameLst>
                                      </p:cBhvr>
                                      <p:to>
                                        <p:strVal val="visible"/>
                                      </p:to>
                                    </p:set>
                                    <p:animEffect transition="in" filter="dissolve">
                                      <p:cBhvr>
                                        <p:cTn id="55" dur="500"/>
                                        <p:tgtEl>
                                          <p:spTgt spid="1273867"/>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3871" grpId="0" animBg="1"/>
      <p:bldP spid="1273870" grpId="0" animBg="1"/>
      <p:bldP spid="1273859" grpId="0" animBg="1"/>
      <p:bldP spid="1273863" grpId="0" animBg="1"/>
      <p:bldP spid="1273864" grpId="0" animBg="1"/>
      <p:bldP spid="1273866" grpId="0" animBg="1"/>
      <p:bldP spid="1273867" grpId="0" animBg="1"/>
      <p:bldP spid="1273868" grpId="0" animBg="1"/>
      <p:bldP spid="1273869" grpId="0" animBg="1"/>
      <p:bldP spid="18" grpId="0" animBg="1"/>
      <p:bldP spid="19" grpId="0" animBg="1"/>
      <p:bldP spid="20" grpId="0" animBg="1"/>
      <p:bldP spid="21"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12005356"/>
              </p:ext>
            </p:extLst>
          </p:nvPr>
        </p:nvGraphicFramePr>
        <p:xfrm>
          <a:off x="426598" y="1398678"/>
          <a:ext cx="8248820" cy="4572000"/>
        </p:xfrm>
        <a:graphic>
          <a:graphicData uri="http://schemas.openxmlformats.org/drawingml/2006/table">
            <a:tbl>
              <a:tblPr firstRow="1" bandRow="1">
                <a:tableStyleId>{5C22544A-7EE6-4342-B048-85BDC9FD1C3A}</a:tableStyleId>
              </a:tblPr>
              <a:tblGrid>
                <a:gridCol w="3408802">
                  <a:extLst>
                    <a:ext uri="{9D8B030D-6E8A-4147-A177-3AD203B41FA5}">
                      <a16:colId xmlns:a16="http://schemas.microsoft.com/office/drawing/2014/main" val="20000"/>
                    </a:ext>
                  </a:extLst>
                </a:gridCol>
                <a:gridCol w="3479800">
                  <a:extLst>
                    <a:ext uri="{9D8B030D-6E8A-4147-A177-3AD203B41FA5}">
                      <a16:colId xmlns:a16="http://schemas.microsoft.com/office/drawing/2014/main" val="20001"/>
                    </a:ext>
                  </a:extLst>
                </a:gridCol>
                <a:gridCol w="1360218">
                  <a:extLst>
                    <a:ext uri="{9D8B030D-6E8A-4147-A177-3AD203B41FA5}">
                      <a16:colId xmlns:a16="http://schemas.microsoft.com/office/drawing/2014/main" val="20002"/>
                    </a:ext>
                  </a:extLst>
                </a:gridCol>
              </a:tblGrid>
              <a:tr h="416808">
                <a:tc>
                  <a:txBody>
                    <a:bodyPr/>
                    <a:lstStyle/>
                    <a:p>
                      <a:r>
                        <a:rPr lang="en-GB" sz="2400" b="1" dirty="0"/>
                        <a:t>Style</a:t>
                      </a:r>
                    </a:p>
                  </a:txBody>
                  <a:tcPr>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tcPr>
                </a:tc>
                <a:tc>
                  <a:txBody>
                    <a:bodyPr/>
                    <a:lstStyle/>
                    <a:p>
                      <a:r>
                        <a:rPr lang="en-GB" sz="2400" dirty="0"/>
                        <a:t>Item Content</a:t>
                      </a:r>
                    </a:p>
                  </a:txBody>
                  <a:tcPr>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tcPr>
                </a:tc>
                <a:tc>
                  <a:txBody>
                    <a:bodyPr/>
                    <a:lstStyle/>
                    <a:p>
                      <a:r>
                        <a:rPr lang="en-GB" sz="2400" dirty="0"/>
                        <a:t>Marks</a:t>
                      </a:r>
                    </a:p>
                  </a:txBody>
                  <a:tcPr>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tcPr>
                </a:tc>
                <a:extLst>
                  <a:ext uri="{0D108BD9-81ED-4DB2-BD59-A6C34878D82A}">
                    <a16:rowId xmlns:a16="http://schemas.microsoft.com/office/drawing/2014/main" val="10000"/>
                  </a:ext>
                </a:extLst>
              </a:tr>
              <a:tr h="416808">
                <a:tc>
                  <a:txBody>
                    <a:bodyPr/>
                    <a:lstStyle/>
                    <a:p>
                      <a:r>
                        <a:rPr lang="en-GB" sz="2400" b="1" dirty="0">
                          <a:solidFill>
                            <a:schemeClr val="tx1"/>
                          </a:solidFill>
                        </a:rPr>
                        <a:t>Prescribing</a:t>
                      </a:r>
                    </a:p>
                  </a:txBody>
                  <a:tcPr>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400" dirty="0">
                          <a:solidFill>
                            <a:schemeClr val="tx1"/>
                          </a:solidFill>
                        </a:rPr>
                        <a:t>8 items of 10 marks </a:t>
                      </a:r>
                    </a:p>
                  </a:txBody>
                  <a:tcPr>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tcPr>
                </a:tc>
                <a:tc>
                  <a:txBody>
                    <a:bodyPr/>
                    <a:lstStyle/>
                    <a:p>
                      <a:r>
                        <a:rPr lang="en-GB" sz="2400" b="1" dirty="0">
                          <a:solidFill>
                            <a:schemeClr val="tx1"/>
                          </a:solidFill>
                        </a:rPr>
                        <a:t>80</a:t>
                      </a:r>
                    </a:p>
                  </a:txBody>
                  <a:tcPr>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tcPr>
                </a:tc>
                <a:extLst>
                  <a:ext uri="{0D108BD9-81ED-4DB2-BD59-A6C34878D82A}">
                    <a16:rowId xmlns:a16="http://schemas.microsoft.com/office/drawing/2014/main" val="10001"/>
                  </a:ext>
                </a:extLst>
              </a:tr>
              <a:tr h="416808">
                <a:tc>
                  <a:txBody>
                    <a:bodyPr/>
                    <a:lstStyle/>
                    <a:p>
                      <a:r>
                        <a:rPr lang="en-GB" sz="2400" b="1" dirty="0">
                          <a:solidFill>
                            <a:schemeClr val="tx1"/>
                          </a:solidFill>
                        </a:rPr>
                        <a:t>Prescription</a:t>
                      </a:r>
                      <a:r>
                        <a:rPr lang="en-GB" sz="2400" b="1" baseline="0" dirty="0">
                          <a:solidFill>
                            <a:schemeClr val="tx1"/>
                          </a:solidFill>
                        </a:rPr>
                        <a:t> Review</a:t>
                      </a:r>
                      <a:endParaRPr lang="en-GB" sz="2400" b="1" dirty="0">
                        <a:solidFill>
                          <a:schemeClr val="tx1"/>
                        </a:solidFill>
                      </a:endParaRPr>
                    </a:p>
                  </a:txBody>
                  <a:tcPr>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400" dirty="0">
                          <a:solidFill>
                            <a:schemeClr val="tx1"/>
                          </a:solidFill>
                        </a:rPr>
                        <a:t>8 items of 4 marks each</a:t>
                      </a:r>
                    </a:p>
                  </a:txBody>
                  <a:tcPr>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tcPr>
                </a:tc>
                <a:tc>
                  <a:txBody>
                    <a:bodyPr/>
                    <a:lstStyle/>
                    <a:p>
                      <a:r>
                        <a:rPr lang="en-GB" sz="2400" b="1" dirty="0">
                          <a:solidFill>
                            <a:schemeClr val="tx1"/>
                          </a:solidFill>
                        </a:rPr>
                        <a:t>32</a:t>
                      </a:r>
                    </a:p>
                  </a:txBody>
                  <a:tcPr>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tcPr>
                </a:tc>
                <a:extLst>
                  <a:ext uri="{0D108BD9-81ED-4DB2-BD59-A6C34878D82A}">
                    <a16:rowId xmlns:a16="http://schemas.microsoft.com/office/drawing/2014/main" val="10002"/>
                  </a:ext>
                </a:extLst>
              </a:tr>
              <a:tr h="416808">
                <a:tc>
                  <a:txBody>
                    <a:bodyPr/>
                    <a:lstStyle/>
                    <a:p>
                      <a:r>
                        <a:rPr lang="en-GB" sz="2400" b="1" dirty="0">
                          <a:solidFill>
                            <a:schemeClr val="tx1"/>
                          </a:solidFill>
                        </a:rPr>
                        <a:t>Planning Management</a:t>
                      </a:r>
                    </a:p>
                  </a:txBody>
                  <a:tcPr>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400" dirty="0">
                          <a:solidFill>
                            <a:schemeClr val="tx1"/>
                          </a:solidFill>
                        </a:rPr>
                        <a:t>8 items of 2 marks each</a:t>
                      </a:r>
                    </a:p>
                  </a:txBody>
                  <a:tcPr>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tcPr>
                </a:tc>
                <a:tc>
                  <a:txBody>
                    <a:bodyPr/>
                    <a:lstStyle/>
                    <a:p>
                      <a:r>
                        <a:rPr lang="en-GB" sz="2400" b="1" dirty="0">
                          <a:solidFill>
                            <a:schemeClr val="tx1"/>
                          </a:solidFill>
                        </a:rPr>
                        <a:t>16</a:t>
                      </a:r>
                    </a:p>
                  </a:txBody>
                  <a:tcPr>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tcPr>
                </a:tc>
                <a:extLst>
                  <a:ext uri="{0D108BD9-81ED-4DB2-BD59-A6C34878D82A}">
                    <a16:rowId xmlns:a16="http://schemas.microsoft.com/office/drawing/2014/main" val="10003"/>
                  </a:ext>
                </a:extLst>
              </a:tr>
              <a:tr h="416808">
                <a:tc>
                  <a:txBody>
                    <a:bodyPr/>
                    <a:lstStyle/>
                    <a:p>
                      <a:r>
                        <a:rPr lang="en-GB" sz="2400" b="1" dirty="0">
                          <a:solidFill>
                            <a:schemeClr val="tx1"/>
                          </a:solidFill>
                        </a:rPr>
                        <a:t>Providing Information</a:t>
                      </a:r>
                    </a:p>
                  </a:txBody>
                  <a:tcPr>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400" dirty="0">
                          <a:solidFill>
                            <a:schemeClr val="tx1"/>
                          </a:solidFill>
                        </a:rPr>
                        <a:t>6 items of 2 marks each</a:t>
                      </a:r>
                    </a:p>
                  </a:txBody>
                  <a:tcPr>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tcPr>
                </a:tc>
                <a:tc>
                  <a:txBody>
                    <a:bodyPr/>
                    <a:lstStyle/>
                    <a:p>
                      <a:r>
                        <a:rPr lang="en-GB" sz="2400" b="1" dirty="0">
                          <a:solidFill>
                            <a:schemeClr val="tx1"/>
                          </a:solidFill>
                        </a:rPr>
                        <a:t>12</a:t>
                      </a:r>
                    </a:p>
                  </a:txBody>
                  <a:tcPr>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tcPr>
                </a:tc>
                <a:extLst>
                  <a:ext uri="{0D108BD9-81ED-4DB2-BD59-A6C34878D82A}">
                    <a16:rowId xmlns:a16="http://schemas.microsoft.com/office/drawing/2014/main" val="10004"/>
                  </a:ext>
                </a:extLst>
              </a:tr>
              <a:tr h="416808">
                <a:tc>
                  <a:txBody>
                    <a:bodyPr/>
                    <a:lstStyle/>
                    <a:p>
                      <a:r>
                        <a:rPr lang="en-GB" sz="2400" b="1" dirty="0">
                          <a:solidFill>
                            <a:schemeClr val="tx1"/>
                          </a:solidFill>
                        </a:rPr>
                        <a:t>Calculation Skills</a:t>
                      </a:r>
                    </a:p>
                  </a:txBody>
                  <a:tcPr>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400" dirty="0">
                          <a:solidFill>
                            <a:schemeClr val="tx1"/>
                          </a:solidFill>
                        </a:rPr>
                        <a:t>8 items of 2 marks each</a:t>
                      </a:r>
                    </a:p>
                  </a:txBody>
                  <a:tcPr>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tcPr>
                </a:tc>
                <a:tc>
                  <a:txBody>
                    <a:bodyPr/>
                    <a:lstStyle/>
                    <a:p>
                      <a:r>
                        <a:rPr lang="en-GB" sz="2400" b="1" dirty="0">
                          <a:solidFill>
                            <a:schemeClr val="tx1"/>
                          </a:solidFill>
                        </a:rPr>
                        <a:t>16</a:t>
                      </a:r>
                    </a:p>
                  </a:txBody>
                  <a:tcPr>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tcPr>
                </a:tc>
                <a:extLst>
                  <a:ext uri="{0D108BD9-81ED-4DB2-BD59-A6C34878D82A}">
                    <a16:rowId xmlns:a16="http://schemas.microsoft.com/office/drawing/2014/main" val="10005"/>
                  </a:ext>
                </a:extLst>
              </a:tr>
              <a:tr h="416808">
                <a:tc>
                  <a:txBody>
                    <a:bodyPr/>
                    <a:lstStyle/>
                    <a:p>
                      <a:r>
                        <a:rPr lang="en-GB" sz="2400" b="1" dirty="0">
                          <a:solidFill>
                            <a:schemeClr val="tx1"/>
                          </a:solidFill>
                        </a:rPr>
                        <a:t>Adverse Drug Reactions</a:t>
                      </a:r>
                    </a:p>
                  </a:txBody>
                  <a:tcPr>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400" dirty="0">
                          <a:solidFill>
                            <a:schemeClr val="tx1"/>
                          </a:solidFill>
                        </a:rPr>
                        <a:t>8 items of 2 marks each</a:t>
                      </a:r>
                    </a:p>
                  </a:txBody>
                  <a:tcPr>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tcPr>
                </a:tc>
                <a:tc>
                  <a:txBody>
                    <a:bodyPr/>
                    <a:lstStyle/>
                    <a:p>
                      <a:r>
                        <a:rPr lang="en-GB" sz="2400" b="1" dirty="0">
                          <a:solidFill>
                            <a:schemeClr val="tx1"/>
                          </a:solidFill>
                        </a:rPr>
                        <a:t>16</a:t>
                      </a:r>
                    </a:p>
                  </a:txBody>
                  <a:tcPr>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tcPr>
                </a:tc>
                <a:extLst>
                  <a:ext uri="{0D108BD9-81ED-4DB2-BD59-A6C34878D82A}">
                    <a16:rowId xmlns:a16="http://schemas.microsoft.com/office/drawing/2014/main" val="10006"/>
                  </a:ext>
                </a:extLst>
              </a:tr>
              <a:tr h="416808">
                <a:tc>
                  <a:txBody>
                    <a:bodyPr/>
                    <a:lstStyle/>
                    <a:p>
                      <a:r>
                        <a:rPr lang="en-GB" sz="2400" b="1" dirty="0">
                          <a:solidFill>
                            <a:schemeClr val="tx1"/>
                          </a:solidFill>
                        </a:rPr>
                        <a:t>Drug Monitoring</a:t>
                      </a:r>
                    </a:p>
                  </a:txBody>
                  <a:tcPr>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400" dirty="0">
                          <a:solidFill>
                            <a:schemeClr val="tx1"/>
                          </a:solidFill>
                        </a:rPr>
                        <a:t>8</a:t>
                      </a:r>
                      <a:r>
                        <a:rPr lang="en-GB" sz="2400" baseline="0" dirty="0">
                          <a:solidFill>
                            <a:schemeClr val="tx1"/>
                          </a:solidFill>
                        </a:rPr>
                        <a:t> </a:t>
                      </a:r>
                      <a:r>
                        <a:rPr lang="en-GB" sz="2400" dirty="0">
                          <a:solidFill>
                            <a:schemeClr val="tx1"/>
                          </a:solidFill>
                        </a:rPr>
                        <a:t>items of 2 marks each</a:t>
                      </a:r>
                    </a:p>
                  </a:txBody>
                  <a:tcPr>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tcPr>
                </a:tc>
                <a:tc>
                  <a:txBody>
                    <a:bodyPr/>
                    <a:lstStyle/>
                    <a:p>
                      <a:r>
                        <a:rPr lang="en-US" sz="2400" b="1" dirty="0">
                          <a:solidFill>
                            <a:schemeClr val="tx1"/>
                          </a:solidFill>
                        </a:rPr>
                        <a:t>16</a:t>
                      </a:r>
                    </a:p>
                  </a:txBody>
                  <a:tcPr>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tcPr>
                </a:tc>
                <a:extLst>
                  <a:ext uri="{0D108BD9-81ED-4DB2-BD59-A6C34878D82A}">
                    <a16:rowId xmlns:a16="http://schemas.microsoft.com/office/drawing/2014/main" val="10007"/>
                  </a:ext>
                </a:extLst>
              </a:tr>
              <a:tr h="416808">
                <a:tc>
                  <a:txBody>
                    <a:bodyPr/>
                    <a:lstStyle/>
                    <a:p>
                      <a:r>
                        <a:rPr lang="en-GB" sz="2400" b="1" dirty="0">
                          <a:solidFill>
                            <a:schemeClr val="tx1"/>
                          </a:solidFill>
                        </a:rPr>
                        <a:t>Data Interpretation</a:t>
                      </a:r>
                    </a:p>
                  </a:txBody>
                  <a:tcPr>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400" dirty="0">
                          <a:solidFill>
                            <a:schemeClr val="tx1"/>
                          </a:solidFill>
                        </a:rPr>
                        <a:t>6 items of 2 marks each</a:t>
                      </a:r>
                    </a:p>
                  </a:txBody>
                  <a:tcPr>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tcPr>
                </a:tc>
                <a:tc>
                  <a:txBody>
                    <a:bodyPr/>
                    <a:lstStyle/>
                    <a:p>
                      <a:r>
                        <a:rPr lang="en-GB" sz="2400" b="1" dirty="0">
                          <a:solidFill>
                            <a:schemeClr val="tx1"/>
                          </a:solidFill>
                        </a:rPr>
                        <a:t>12</a:t>
                      </a:r>
                    </a:p>
                  </a:txBody>
                  <a:tcPr>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tcPr>
                </a:tc>
                <a:extLst>
                  <a:ext uri="{0D108BD9-81ED-4DB2-BD59-A6C34878D82A}">
                    <a16:rowId xmlns:a16="http://schemas.microsoft.com/office/drawing/2014/main" val="10008"/>
                  </a:ext>
                </a:extLst>
              </a:tr>
              <a:tr h="416808">
                <a:tc>
                  <a:txBody>
                    <a:bodyPr/>
                    <a:lstStyle/>
                    <a:p>
                      <a:r>
                        <a:rPr lang="en-GB" sz="2400" b="1" dirty="0">
                          <a:solidFill>
                            <a:schemeClr val="tx1"/>
                          </a:solidFill>
                        </a:rPr>
                        <a:t>TOTALS</a:t>
                      </a:r>
                    </a:p>
                  </a:txBody>
                  <a:tcPr>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tcPr>
                </a:tc>
                <a:tc>
                  <a:txBody>
                    <a:bodyPr/>
                    <a:lstStyle/>
                    <a:p>
                      <a:r>
                        <a:rPr lang="en-GB" sz="2400" b="1" dirty="0">
                          <a:solidFill>
                            <a:schemeClr val="tx1"/>
                          </a:solidFill>
                        </a:rPr>
                        <a:t>60</a:t>
                      </a:r>
                    </a:p>
                  </a:txBody>
                  <a:tcPr>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tcPr>
                </a:tc>
                <a:tc>
                  <a:txBody>
                    <a:bodyPr/>
                    <a:lstStyle/>
                    <a:p>
                      <a:r>
                        <a:rPr lang="en-GB" sz="2400" b="1" dirty="0">
                          <a:solidFill>
                            <a:schemeClr val="tx1"/>
                          </a:solidFill>
                        </a:rPr>
                        <a:t>200</a:t>
                      </a:r>
                    </a:p>
                  </a:txBody>
                  <a:tcPr>
                    <a:lnL w="12700" cap="flat" cmpd="sng" algn="ctr">
                      <a:solidFill>
                        <a:srgbClr val="1F497D">
                          <a:lumMod val="75000"/>
                        </a:srgbClr>
                      </a:solidFill>
                      <a:prstDash val="solid"/>
                      <a:round/>
                      <a:headEnd type="none" w="med" len="med"/>
                      <a:tailEnd type="none" w="med" len="med"/>
                    </a:lnL>
                    <a:lnR w="12700" cap="flat" cmpd="sng" algn="ctr">
                      <a:solidFill>
                        <a:srgbClr val="1F497D">
                          <a:lumMod val="75000"/>
                        </a:srgbClr>
                      </a:solidFill>
                      <a:prstDash val="solid"/>
                      <a:round/>
                      <a:headEnd type="none" w="med" len="med"/>
                      <a:tailEnd type="none" w="med" len="med"/>
                    </a:lnR>
                    <a:lnT w="12700" cap="flat" cmpd="sng" algn="ctr">
                      <a:solidFill>
                        <a:srgbClr val="1F497D">
                          <a:lumMod val="75000"/>
                        </a:srgbClr>
                      </a:solidFill>
                      <a:prstDash val="solid"/>
                      <a:round/>
                      <a:headEnd type="none" w="med" len="med"/>
                      <a:tailEnd type="none" w="med" len="med"/>
                    </a:lnT>
                    <a:lnB w="12700" cap="flat" cmpd="sng" algn="ctr">
                      <a:solidFill>
                        <a:srgbClr val="1F497D">
                          <a:lumMod val="75000"/>
                        </a:srgbClr>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3" name="TextBox 12"/>
          <p:cNvSpPr txBox="1"/>
          <p:nvPr/>
        </p:nvSpPr>
        <p:spPr>
          <a:xfrm>
            <a:off x="1157529" y="388719"/>
            <a:ext cx="6968574" cy="584776"/>
          </a:xfrm>
          <a:prstGeom prst="rect">
            <a:avLst/>
          </a:prstGeom>
          <a:noFill/>
        </p:spPr>
        <p:txBody>
          <a:bodyPr wrap="none" rtlCol="0">
            <a:spAutoFit/>
          </a:bodyPr>
          <a:lstStyle/>
          <a:p>
            <a:pPr algn="ctr"/>
            <a:r>
              <a:rPr lang="en-US" sz="3200" b="1" dirty="0"/>
              <a:t>Prescribing Safety Assessment – Format</a:t>
            </a:r>
          </a:p>
        </p:txBody>
      </p:sp>
    </p:spTree>
    <p:extLst>
      <p:ext uri="{BB962C8B-B14F-4D97-AF65-F5344CB8AC3E}">
        <p14:creationId xmlns:p14="http://schemas.microsoft.com/office/powerpoint/2010/main" val="1179626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Autofit/>
          </a:bodyPr>
          <a:lstStyle/>
          <a:p>
            <a:pPr>
              <a:buNone/>
            </a:pPr>
            <a:r>
              <a:rPr lang="en-US" sz="2400" dirty="0"/>
              <a:t>Coverage of clinical settings</a:t>
            </a:r>
          </a:p>
          <a:p>
            <a:pPr>
              <a:buNone/>
            </a:pPr>
            <a:r>
              <a:rPr lang="en-US" sz="2400" i="1" dirty="0"/>
              <a:t>Minimum number of items</a:t>
            </a:r>
          </a:p>
          <a:p>
            <a:pPr>
              <a:buNone/>
            </a:pPr>
            <a:endParaRPr lang="en-US" sz="2400" dirty="0"/>
          </a:p>
          <a:p>
            <a:r>
              <a:rPr lang="en-US" sz="2400" dirty="0"/>
              <a:t>Medicine – 8</a:t>
            </a:r>
          </a:p>
          <a:p>
            <a:r>
              <a:rPr lang="en-US" sz="2400" dirty="0"/>
              <a:t>Surgery – 4</a:t>
            </a:r>
          </a:p>
          <a:p>
            <a:r>
              <a:rPr lang="en-US" sz="2400" dirty="0"/>
              <a:t>Elderly care – 8</a:t>
            </a:r>
          </a:p>
          <a:p>
            <a:r>
              <a:rPr lang="en-US" sz="2400" dirty="0" err="1"/>
              <a:t>Paediatrics</a:t>
            </a:r>
            <a:r>
              <a:rPr lang="en-US" sz="2400" dirty="0"/>
              <a:t> – 4</a:t>
            </a:r>
          </a:p>
          <a:p>
            <a:r>
              <a:rPr lang="en-US" sz="2400" dirty="0"/>
              <a:t>Psychiatry – 4 </a:t>
            </a:r>
          </a:p>
          <a:p>
            <a:r>
              <a:rPr lang="en-US" sz="2400" dirty="0"/>
              <a:t>Obstetrics &amp; </a:t>
            </a:r>
            <a:r>
              <a:rPr lang="en-US" sz="2400" dirty="0" err="1"/>
              <a:t>Gynaecol</a:t>
            </a:r>
            <a:r>
              <a:rPr lang="en-US" sz="2400" dirty="0"/>
              <a:t>. – 4</a:t>
            </a:r>
          </a:p>
          <a:p>
            <a:r>
              <a:rPr lang="en-US" sz="2400" dirty="0"/>
              <a:t>General practice – 8</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p:txBody>
      </p:sp>
      <p:sp>
        <p:nvSpPr>
          <p:cNvPr id="5" name="Content Placeholder 4"/>
          <p:cNvSpPr>
            <a:spLocks noGrp="1"/>
          </p:cNvSpPr>
          <p:nvPr>
            <p:ph sz="half" idx="2"/>
          </p:nvPr>
        </p:nvSpPr>
        <p:spPr/>
        <p:txBody>
          <a:bodyPr>
            <a:normAutofit/>
          </a:bodyPr>
          <a:lstStyle/>
          <a:p>
            <a:pPr>
              <a:buNone/>
            </a:pPr>
            <a:r>
              <a:rPr lang="en-US" sz="2400" dirty="0"/>
              <a:t>Coverage of high risk drugs</a:t>
            </a:r>
          </a:p>
          <a:p>
            <a:pPr>
              <a:buNone/>
            </a:pPr>
            <a:r>
              <a:rPr lang="en-US" sz="2400" i="1" dirty="0"/>
              <a:t>At least one item on </a:t>
            </a:r>
          </a:p>
          <a:p>
            <a:pPr>
              <a:buNone/>
            </a:pPr>
            <a:endParaRPr lang="en-US" sz="2400" dirty="0"/>
          </a:p>
          <a:p>
            <a:r>
              <a:rPr lang="en-US" sz="2400" dirty="0"/>
              <a:t>Opiates</a:t>
            </a:r>
          </a:p>
          <a:p>
            <a:r>
              <a:rPr lang="en-US" sz="2400" dirty="0"/>
              <a:t>Anticoagulants</a:t>
            </a:r>
          </a:p>
          <a:p>
            <a:r>
              <a:rPr lang="en-US" sz="2400" dirty="0"/>
              <a:t>Insulin</a:t>
            </a:r>
          </a:p>
          <a:p>
            <a:r>
              <a:rPr lang="en-US" sz="2400" dirty="0"/>
              <a:t>Antibiotics</a:t>
            </a:r>
          </a:p>
          <a:p>
            <a:r>
              <a:rPr lang="en-US" sz="2400" dirty="0"/>
              <a:t>Infusion fluids</a:t>
            </a:r>
          </a:p>
        </p:txBody>
      </p:sp>
      <p:sp>
        <p:nvSpPr>
          <p:cNvPr id="8" name="TextBox 7"/>
          <p:cNvSpPr txBox="1"/>
          <p:nvPr/>
        </p:nvSpPr>
        <p:spPr>
          <a:xfrm>
            <a:off x="1862668" y="223619"/>
            <a:ext cx="5664200" cy="1031051"/>
          </a:xfrm>
          <a:prstGeom prst="rect">
            <a:avLst/>
          </a:prstGeom>
          <a:noFill/>
        </p:spPr>
        <p:txBody>
          <a:bodyPr wrap="square" rtlCol="0">
            <a:spAutoFit/>
          </a:bodyPr>
          <a:lstStyle/>
          <a:p>
            <a:pPr algn="ctr">
              <a:spcAft>
                <a:spcPts val="600"/>
              </a:spcAft>
            </a:pPr>
            <a:r>
              <a:rPr lang="en-US" sz="3200" b="1" dirty="0"/>
              <a:t>Prescribing Safety Assessment</a:t>
            </a:r>
          </a:p>
          <a:p>
            <a:pPr algn="ctr">
              <a:spcAft>
                <a:spcPts val="600"/>
              </a:spcAft>
            </a:pPr>
            <a:r>
              <a:rPr lang="en-US" sz="2400" dirty="0"/>
              <a:t>Additional construction rules</a:t>
            </a:r>
          </a:p>
        </p:txBody>
      </p:sp>
      <p:pic>
        <p:nvPicPr>
          <p:cNvPr id="6" name="Picture 5">
            <a:extLst>
              <a:ext uri="{FF2B5EF4-FFF2-40B4-BE49-F238E27FC236}">
                <a16:creationId xmlns:a16="http://schemas.microsoft.com/office/drawing/2014/main" id="{D06023C5-0DA3-C24B-89E0-EE99AF69167A}"/>
              </a:ext>
            </a:extLst>
          </p:cNvPr>
          <p:cNvPicPr>
            <a:picLocks noChangeAspect="1"/>
          </p:cNvPicPr>
          <p:nvPr/>
        </p:nvPicPr>
        <p:blipFill>
          <a:blip r:embed="rId3"/>
          <a:stretch>
            <a:fillRect/>
          </a:stretch>
        </p:blipFill>
        <p:spPr>
          <a:xfrm>
            <a:off x="206810" y="404824"/>
            <a:ext cx="1491380" cy="66863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2147"/>
            <a:ext cx="8229600" cy="2523431"/>
          </a:xfrm>
        </p:spPr>
        <p:txBody>
          <a:bodyPr>
            <a:normAutofit/>
          </a:bodyPr>
          <a:lstStyle/>
          <a:p>
            <a:r>
              <a:rPr lang="en-US" sz="6000" b="1" dirty="0"/>
              <a:t>Progress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2147"/>
            <a:ext cx="8229600" cy="2523431"/>
          </a:xfrm>
        </p:spPr>
        <p:txBody>
          <a:bodyPr>
            <a:normAutofit/>
          </a:bodyPr>
          <a:lstStyle/>
          <a:p>
            <a:r>
              <a:rPr lang="en-US" sz="6000" b="1" dirty="0"/>
              <a:t>Background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8962"/>
          </a:xfrm>
        </p:spPr>
        <p:txBody>
          <a:bodyPr>
            <a:normAutofit fontScale="90000"/>
          </a:bodyPr>
          <a:lstStyle/>
          <a:p>
            <a:r>
              <a:rPr lang="en-US" dirty="0"/>
              <a:t>PSA Progress</a:t>
            </a: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46002661"/>
                  </p:ext>
                </p:extLst>
              </p:nvPr>
            </p:nvGraphicFramePr>
            <p:xfrm>
              <a:off x="647699" y="889000"/>
              <a:ext cx="7810502" cy="5418088"/>
            </p:xfrm>
            <a:graphic>
              <a:graphicData uri="http://schemas.openxmlformats.org/drawingml/2006/table">
                <a:tbl>
                  <a:tblPr firstRow="1" bandRow="1">
                    <a:tableStyleId>{5C22544A-7EE6-4342-B048-85BDC9FD1C3A}</a:tableStyleId>
                  </a:tblPr>
                  <a:tblGrid>
                    <a:gridCol w="1007919">
                      <a:extLst>
                        <a:ext uri="{9D8B030D-6E8A-4147-A177-3AD203B41FA5}">
                          <a16:colId xmlns:a16="http://schemas.microsoft.com/office/drawing/2014/main" val="20000"/>
                        </a:ext>
                      </a:extLst>
                    </a:gridCol>
                    <a:gridCol w="984930">
                      <a:extLst>
                        <a:ext uri="{9D8B030D-6E8A-4147-A177-3AD203B41FA5}">
                          <a16:colId xmlns:a16="http://schemas.microsoft.com/office/drawing/2014/main" val="20001"/>
                        </a:ext>
                      </a:extLst>
                    </a:gridCol>
                    <a:gridCol w="1418299">
                      <a:extLst>
                        <a:ext uri="{9D8B030D-6E8A-4147-A177-3AD203B41FA5}">
                          <a16:colId xmlns:a16="http://schemas.microsoft.com/office/drawing/2014/main" val="20002"/>
                        </a:ext>
                      </a:extLst>
                    </a:gridCol>
                    <a:gridCol w="894153">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2286001">
                      <a:extLst>
                        <a:ext uri="{9D8B030D-6E8A-4147-A177-3AD203B41FA5}">
                          <a16:colId xmlns:a16="http://schemas.microsoft.com/office/drawing/2014/main" val="20005"/>
                        </a:ext>
                      </a:extLst>
                    </a:gridCol>
                  </a:tblGrid>
                  <a:tr h="520700">
                    <a:tc>
                      <a:txBody>
                        <a:bodyPr/>
                        <a:lstStyle/>
                        <a:p>
                          <a:endParaRPr lang="en-US" dirty="0"/>
                        </a:p>
                      </a:txBody>
                      <a:tcPr/>
                    </a:tc>
                    <a:tc gridSpan="2">
                      <a:txBody>
                        <a:bodyPr/>
                        <a:lstStyle/>
                        <a:p>
                          <a:r>
                            <a:rPr lang="en-US" dirty="0"/>
                            <a:t>Item development activity</a:t>
                          </a:r>
                        </a:p>
                      </a:txBody>
                      <a:tcPr/>
                    </a:tc>
                    <a:tc hMerge="1">
                      <a:txBody>
                        <a:bodyPr/>
                        <a:lstStyle/>
                        <a:p>
                          <a:endParaRPr lang="en-US" dirty="0"/>
                        </a:p>
                      </a:txBody>
                      <a:tcPr/>
                    </a:tc>
                    <a:tc gridSpan="3">
                      <a:txBody>
                        <a:bodyPr/>
                        <a:lstStyle/>
                        <a:p>
                          <a:r>
                            <a:rPr lang="en-US" dirty="0"/>
                            <a:t>Test delivery activity</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1028865">
                    <a:tc>
                      <a:txBody>
                        <a:bodyPr/>
                        <a:lstStyle/>
                        <a:p>
                          <a:r>
                            <a:rPr lang="en-US" dirty="0"/>
                            <a:t>Acad. year</a:t>
                          </a:r>
                        </a:p>
                      </a:txBody>
                      <a:tcPr/>
                    </a:tc>
                    <a:tc>
                      <a:txBody>
                        <a:bodyPr/>
                        <a:lstStyle/>
                        <a:p>
                          <a:r>
                            <a:rPr lang="en-US" dirty="0"/>
                            <a:t>No of active PSA </a:t>
                          </a:r>
                          <a:r>
                            <a:rPr lang="en-US" baseline="0" dirty="0"/>
                            <a:t>authors</a:t>
                          </a:r>
                          <a:endParaRPr lang="en-US" dirty="0"/>
                        </a:p>
                      </a:txBody>
                      <a:tcPr/>
                    </a:tc>
                    <a:tc>
                      <a:txBody>
                        <a:bodyPr/>
                        <a:lstStyle/>
                        <a:p>
                          <a:r>
                            <a:rPr lang="en-US" dirty="0"/>
                            <a:t>No. of peer-reviewed items in</a:t>
                          </a:r>
                          <a:r>
                            <a:rPr lang="en-US" baseline="0" dirty="0"/>
                            <a:t> bank</a:t>
                          </a:r>
                          <a:endParaRPr lang="en-US" dirty="0"/>
                        </a:p>
                      </a:txBody>
                      <a:tcPr/>
                    </a:tc>
                    <a:tc>
                      <a:txBody>
                        <a:bodyPr/>
                        <a:lstStyle/>
                        <a:p>
                          <a:r>
                            <a:rPr lang="en-US" dirty="0"/>
                            <a:t>Med schools</a:t>
                          </a:r>
                        </a:p>
                      </a:txBody>
                      <a:tcPr/>
                    </a:tc>
                    <a:tc>
                      <a:txBody>
                        <a:bodyPr/>
                        <a:lstStyle/>
                        <a:p>
                          <a:r>
                            <a:rPr lang="en-US" dirty="0"/>
                            <a:t>Candidates</a:t>
                          </a:r>
                        </a:p>
                      </a:txBody>
                      <a:tcPr/>
                    </a:tc>
                    <a:tc>
                      <a:txBody>
                        <a:bodyPr/>
                        <a:lstStyle/>
                        <a:p>
                          <a:r>
                            <a:rPr lang="en-US" dirty="0"/>
                            <a:t>Comment</a:t>
                          </a:r>
                        </a:p>
                      </a:txBody>
                      <a:tcPr/>
                    </a:tc>
                    <a:extLst>
                      <a:ext uri="{0D108BD9-81ED-4DB2-BD59-A6C34878D82A}">
                        <a16:rowId xmlns:a16="http://schemas.microsoft.com/office/drawing/2014/main" val="10001"/>
                      </a:ext>
                    </a:extLst>
                  </a:tr>
                  <a:tr h="417262">
                    <a:tc>
                      <a:txBody>
                        <a:bodyPr/>
                        <a:lstStyle/>
                        <a:p>
                          <a:r>
                            <a:rPr lang="en-US" dirty="0"/>
                            <a:t>2010-11</a:t>
                          </a:r>
                        </a:p>
                      </a:txBody>
                      <a:tcPr/>
                    </a:tc>
                    <a:tc>
                      <a:txBody>
                        <a:bodyPr/>
                        <a:lstStyle/>
                        <a:p>
                          <a:r>
                            <a:rPr lang="en-US" dirty="0"/>
                            <a:t>0</a:t>
                          </a:r>
                        </a:p>
                      </a:txBody>
                      <a:tcPr/>
                    </a:tc>
                    <a:tc>
                      <a:txBody>
                        <a:bodyPr/>
                        <a:lstStyle/>
                        <a:p>
                          <a:r>
                            <a:rPr lang="en-US" dirty="0"/>
                            <a:t>0</a:t>
                          </a:r>
                        </a:p>
                      </a:txBody>
                      <a:tcPr/>
                    </a:tc>
                    <a:tc>
                      <a:txBody>
                        <a:bodyPr/>
                        <a:lstStyle/>
                        <a:p>
                          <a:r>
                            <a:rPr lang="en-US" dirty="0"/>
                            <a:t>2</a:t>
                          </a:r>
                        </a:p>
                      </a:txBody>
                      <a:tcPr/>
                    </a:tc>
                    <a:tc>
                      <a:txBody>
                        <a:bodyPr/>
                        <a:lstStyle/>
                        <a:p>
                          <a:r>
                            <a:rPr lang="en-US" dirty="0"/>
                            <a:t>200</a:t>
                          </a:r>
                        </a:p>
                      </a:txBody>
                      <a:tcPr/>
                    </a:tc>
                    <a:tc>
                      <a:txBody>
                        <a:bodyPr/>
                        <a:lstStyle/>
                        <a:p>
                          <a:r>
                            <a:rPr lang="en-US" dirty="0"/>
                            <a:t>Online pilot (30 items)</a:t>
                          </a:r>
                        </a:p>
                      </a:txBody>
                      <a:tcPr/>
                    </a:tc>
                    <a:extLst>
                      <a:ext uri="{0D108BD9-81ED-4DB2-BD59-A6C34878D82A}">
                        <a16:rowId xmlns:a16="http://schemas.microsoft.com/office/drawing/2014/main" val="10002"/>
                      </a:ext>
                    </a:extLst>
                  </a:tr>
                  <a:tr h="417262">
                    <a:tc>
                      <a:txBody>
                        <a:bodyPr/>
                        <a:lstStyle/>
                        <a:p>
                          <a:r>
                            <a:rPr lang="en-US" dirty="0"/>
                            <a:t>2011-12</a:t>
                          </a:r>
                        </a:p>
                      </a:txBody>
                      <a:tcPr/>
                    </a:tc>
                    <a:tc>
                      <a:txBody>
                        <a:bodyPr/>
                        <a:lstStyle/>
                        <a:p>
                          <a:r>
                            <a:rPr lang="en-US" dirty="0"/>
                            <a:t>60</a:t>
                          </a:r>
                        </a:p>
                      </a:txBody>
                      <a:tcPr/>
                    </a:tc>
                    <a:tc>
                      <a:txBody>
                        <a:bodyPr/>
                        <a:lstStyle/>
                        <a:p>
                          <a:r>
                            <a:rPr lang="en-US" dirty="0"/>
                            <a:t>600</a:t>
                          </a:r>
                        </a:p>
                      </a:txBody>
                      <a:tcPr/>
                    </a:tc>
                    <a:tc>
                      <a:txBody>
                        <a:bodyPr/>
                        <a:lstStyle/>
                        <a:p>
                          <a:r>
                            <a:rPr lang="en-US" dirty="0"/>
                            <a:t>8</a:t>
                          </a:r>
                        </a:p>
                      </a:txBody>
                      <a:tcPr/>
                    </a:tc>
                    <a:tc>
                      <a:txBody>
                        <a:bodyPr/>
                        <a:lstStyle/>
                        <a:p>
                          <a:r>
                            <a:rPr lang="en-US" dirty="0"/>
                            <a:t>1300</a:t>
                          </a:r>
                        </a:p>
                      </a:txBody>
                      <a:tcPr/>
                    </a:tc>
                    <a:tc>
                      <a:txBody>
                        <a:bodyPr/>
                        <a:lstStyle/>
                        <a:p>
                          <a:r>
                            <a:rPr lang="en-US" dirty="0"/>
                            <a:t>Online pilot (30 items)</a:t>
                          </a:r>
                        </a:p>
                      </a:txBody>
                      <a:tcPr/>
                    </a:tc>
                    <a:extLst>
                      <a:ext uri="{0D108BD9-81ED-4DB2-BD59-A6C34878D82A}">
                        <a16:rowId xmlns:a16="http://schemas.microsoft.com/office/drawing/2014/main" val="10003"/>
                      </a:ext>
                    </a:extLst>
                  </a:tr>
                  <a:tr h="417262">
                    <a:tc>
                      <a:txBody>
                        <a:bodyPr/>
                        <a:lstStyle/>
                        <a:p>
                          <a:r>
                            <a:rPr lang="en-US" dirty="0"/>
                            <a:t>2012-13</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800" kern="1200" smtClean="0">
                                  <a:solidFill>
                                    <a:schemeClr val="dk1"/>
                                  </a:solidFill>
                                  <a:latin typeface="Cambria Math" charset="0"/>
                                  <a:ea typeface="+mn-ea"/>
                                  <a:cs typeface="+mn-cs"/>
                                </a:rPr>
                                <m:t>~</m:t>
                              </m:r>
                            </m:oMath>
                          </a14:m>
                          <a:r>
                            <a:rPr lang="en-US" sz="1800" kern="1200" dirty="0">
                              <a:solidFill>
                                <a:schemeClr val="dk1"/>
                              </a:solidFill>
                              <a:latin typeface="+mn-lt"/>
                              <a:ea typeface="+mn-ea"/>
                              <a:cs typeface="+mn-cs"/>
                            </a:rPr>
                            <a:t>40</a:t>
                          </a:r>
                        </a:p>
                      </a:txBody>
                      <a:tcPr/>
                    </a:tc>
                    <a:tc>
                      <a:txBody>
                        <a:bodyPr/>
                        <a:lstStyle/>
                        <a:p>
                          <a:r>
                            <a:rPr lang="en-US" dirty="0"/>
                            <a:t>1200</a:t>
                          </a:r>
                        </a:p>
                      </a:txBody>
                      <a:tcPr/>
                    </a:tc>
                    <a:tc>
                      <a:txBody>
                        <a:bodyPr/>
                        <a:lstStyle/>
                        <a:p>
                          <a:r>
                            <a:rPr lang="en-US" dirty="0"/>
                            <a:t>29</a:t>
                          </a:r>
                        </a:p>
                      </a:txBody>
                      <a:tcPr/>
                    </a:tc>
                    <a:tc>
                      <a:txBody>
                        <a:bodyPr/>
                        <a:lstStyle/>
                        <a:p>
                          <a:r>
                            <a:rPr lang="en-US" dirty="0"/>
                            <a:t>5000</a:t>
                          </a:r>
                        </a:p>
                      </a:txBody>
                      <a:tcPr/>
                    </a:tc>
                    <a:tc>
                      <a:txBody>
                        <a:bodyPr/>
                        <a:lstStyle/>
                        <a:p>
                          <a:r>
                            <a:rPr lang="en-US" dirty="0"/>
                            <a:t>Online pilot (60 items)</a:t>
                          </a:r>
                        </a:p>
                      </a:txBody>
                      <a:tcPr/>
                    </a:tc>
                    <a:extLst>
                      <a:ext uri="{0D108BD9-81ED-4DB2-BD59-A6C34878D82A}">
                        <a16:rowId xmlns:a16="http://schemas.microsoft.com/office/drawing/2014/main" val="10004"/>
                      </a:ext>
                    </a:extLst>
                  </a:tr>
                  <a:tr h="417262">
                    <a:tc>
                      <a:txBody>
                        <a:bodyPr/>
                        <a:lstStyle/>
                        <a:p>
                          <a:r>
                            <a:rPr lang="en-US" dirty="0"/>
                            <a:t>2013-14</a:t>
                          </a:r>
                        </a:p>
                      </a:txBody>
                      <a:tcPr/>
                    </a:tc>
                    <a:tc>
                      <a:txBody>
                        <a:bodyPr/>
                        <a:lstStyle/>
                        <a:p>
                          <a:pPr marL="0" algn="l" defTabSz="457200" rtl="0" eaLnBrk="1" latinLnBrk="0" hangingPunct="1"/>
                          <a:r>
                            <a:rPr lang="en-US" sz="1800" kern="1200" dirty="0">
                              <a:solidFill>
                                <a:schemeClr val="dk1"/>
                              </a:solidFill>
                              <a:latin typeface="+mn-lt"/>
                              <a:ea typeface="+mn-ea"/>
                              <a:cs typeface="+mn-cs"/>
                            </a:rPr>
                            <a:t>27</a:t>
                          </a:r>
                        </a:p>
                      </a:txBody>
                      <a:tcPr/>
                    </a:tc>
                    <a:tc>
                      <a:txBody>
                        <a:bodyPr/>
                        <a:lstStyle/>
                        <a:p>
                          <a:r>
                            <a:rPr lang="en-US" dirty="0"/>
                            <a:t>1500</a:t>
                          </a:r>
                        </a:p>
                      </a:txBody>
                      <a:tcPr/>
                    </a:tc>
                    <a:tc>
                      <a:txBody>
                        <a:bodyPr/>
                        <a:lstStyle/>
                        <a:p>
                          <a:r>
                            <a:rPr lang="en-US" dirty="0"/>
                            <a:t>31</a:t>
                          </a:r>
                        </a:p>
                      </a:txBody>
                      <a:tcPr/>
                    </a:tc>
                    <a:tc>
                      <a:txBody>
                        <a:bodyPr/>
                        <a:lstStyle/>
                        <a:p>
                          <a:r>
                            <a:rPr lang="en-US" dirty="0"/>
                            <a:t>8000</a:t>
                          </a:r>
                        </a:p>
                      </a:txBody>
                      <a:tcPr/>
                    </a:tc>
                    <a:tc>
                      <a:txBody>
                        <a:bodyPr/>
                        <a:lstStyle/>
                        <a:p>
                          <a:r>
                            <a:rPr lang="en-US" dirty="0"/>
                            <a:t>Implementation + </a:t>
                          </a:r>
                          <a:r>
                            <a:rPr lang="en-US" dirty="0" err="1"/>
                            <a:t>O’seas</a:t>
                          </a:r>
                          <a:r>
                            <a:rPr lang="en-US" dirty="0"/>
                            <a:t> schools</a:t>
                          </a:r>
                        </a:p>
                      </a:txBody>
                      <a:tcPr/>
                    </a:tc>
                    <a:extLst>
                      <a:ext uri="{0D108BD9-81ED-4DB2-BD59-A6C34878D82A}">
                        <a16:rowId xmlns:a16="http://schemas.microsoft.com/office/drawing/2014/main" val="10005"/>
                      </a:ext>
                    </a:extLst>
                  </a:tr>
                  <a:tr h="417262">
                    <a:tc>
                      <a:txBody>
                        <a:bodyPr/>
                        <a:lstStyle/>
                        <a:p>
                          <a:r>
                            <a:rPr lang="en-US" dirty="0"/>
                            <a:t>2014-15</a:t>
                          </a:r>
                        </a:p>
                      </a:txBody>
                      <a:tcPr/>
                    </a:tc>
                    <a:tc>
                      <a:txBody>
                        <a:bodyPr/>
                        <a:lstStyle/>
                        <a:p>
                          <a:r>
                            <a:rPr lang="en-US" dirty="0"/>
                            <a:t>46</a:t>
                          </a:r>
                        </a:p>
                      </a:txBody>
                      <a:tcPr/>
                    </a:tc>
                    <a:tc>
                      <a:txBody>
                        <a:bodyPr/>
                        <a:lstStyle/>
                        <a:p>
                          <a:r>
                            <a:rPr lang="en-US" dirty="0"/>
                            <a:t>1850</a:t>
                          </a:r>
                        </a:p>
                      </a:txBody>
                      <a:tcPr/>
                    </a:tc>
                    <a:tc>
                      <a:txBody>
                        <a:bodyPr/>
                        <a:lstStyle/>
                        <a:p>
                          <a:r>
                            <a:rPr lang="en-US" dirty="0"/>
                            <a:t>31</a:t>
                          </a:r>
                        </a:p>
                      </a:txBody>
                      <a:tcPr/>
                    </a:tc>
                    <a:tc>
                      <a:txBody>
                        <a:bodyPr/>
                        <a:lstStyle/>
                        <a:p>
                          <a:r>
                            <a:rPr lang="en-US" dirty="0"/>
                            <a:t>8000+</a:t>
                          </a:r>
                        </a:p>
                      </a:txBody>
                      <a:tcPr/>
                    </a:tc>
                    <a:tc>
                      <a:txBody>
                        <a:bodyPr/>
                        <a:lstStyle/>
                        <a:p>
                          <a:r>
                            <a:rPr lang="en-US" dirty="0"/>
                            <a:t>Implementation + </a:t>
                          </a:r>
                          <a:r>
                            <a:rPr lang="en-US" dirty="0" err="1"/>
                            <a:t>O’seas</a:t>
                          </a:r>
                          <a:r>
                            <a:rPr lang="en-US" dirty="0"/>
                            <a:t>, FYP &amp; NMPs </a:t>
                          </a:r>
                        </a:p>
                      </a:txBody>
                      <a:tcPr/>
                    </a:tc>
                    <a:extLst>
                      <a:ext uri="{0D108BD9-81ED-4DB2-BD59-A6C34878D82A}">
                        <a16:rowId xmlns:a16="http://schemas.microsoft.com/office/drawing/2014/main" val="10006"/>
                      </a:ext>
                    </a:extLst>
                  </a:tr>
                  <a:tr h="417262">
                    <a:tc>
                      <a:txBody>
                        <a:bodyPr/>
                        <a:lstStyle/>
                        <a:p>
                          <a:r>
                            <a:rPr lang="en-US" dirty="0"/>
                            <a:t>2015-16</a:t>
                          </a:r>
                        </a:p>
                      </a:txBody>
                      <a:tcPr/>
                    </a:tc>
                    <a:tc>
                      <a:txBody>
                        <a:bodyPr/>
                        <a:lstStyle/>
                        <a:p>
                          <a:r>
                            <a:rPr lang="en-US" dirty="0"/>
                            <a:t>92</a:t>
                          </a:r>
                        </a:p>
                      </a:txBody>
                      <a:tcPr/>
                    </a:tc>
                    <a:tc>
                      <a:txBody>
                        <a:bodyPr/>
                        <a:lstStyle/>
                        <a:p>
                          <a:r>
                            <a:rPr lang="en-US" dirty="0"/>
                            <a:t>2130</a:t>
                          </a:r>
                        </a:p>
                      </a:txBody>
                      <a:tcPr/>
                    </a:tc>
                    <a:tc>
                      <a:txBody>
                        <a:bodyPr/>
                        <a:lstStyle/>
                        <a:p>
                          <a:r>
                            <a:rPr lang="en-US" dirty="0"/>
                            <a:t>31</a:t>
                          </a:r>
                        </a:p>
                      </a:txBody>
                      <a:tcPr/>
                    </a:tc>
                    <a:tc>
                      <a:txBody>
                        <a:bodyPr/>
                        <a:lstStyle/>
                        <a:p>
                          <a:r>
                            <a:rPr lang="en-US" dirty="0"/>
                            <a:t>8000+</a:t>
                          </a:r>
                        </a:p>
                      </a:txBody>
                      <a:tcPr/>
                    </a:tc>
                    <a:tc>
                      <a:txBody>
                        <a:bodyPr/>
                        <a:lstStyle/>
                        <a:p>
                          <a:r>
                            <a:rPr lang="en-US" dirty="0"/>
                            <a:t>GMC statement re </a:t>
                          </a:r>
                          <a:r>
                            <a:rPr lang="en-US" baseline="0" dirty="0"/>
                            <a:t>PSA &amp; </a:t>
                          </a:r>
                          <a:r>
                            <a:rPr lang="en-US" baseline="0"/>
                            <a:t>working in </a:t>
                          </a:r>
                          <a:r>
                            <a:rPr lang="en-US" baseline="0" dirty="0"/>
                            <a:t>NHS</a:t>
                          </a:r>
                          <a:endParaRPr lang="en-US" dirty="0"/>
                        </a:p>
                      </a:txBody>
                      <a:tcPr/>
                    </a:tc>
                    <a:extLst>
                      <a:ext uri="{0D108BD9-81ED-4DB2-BD59-A6C34878D82A}">
                        <a16:rowId xmlns:a16="http://schemas.microsoft.com/office/drawing/2014/main" val="10007"/>
                      </a:ext>
                    </a:extLst>
                  </a:tr>
                  <a:tr h="417262">
                    <a:tc>
                      <a:txBody>
                        <a:bodyPr/>
                        <a:lstStyle/>
                        <a:p>
                          <a:r>
                            <a:rPr lang="en-US" dirty="0"/>
                            <a:t>2016-17</a:t>
                          </a:r>
                        </a:p>
                      </a:txBody>
                      <a:tcPr/>
                    </a:tc>
                    <a:tc>
                      <a:txBody>
                        <a:bodyPr/>
                        <a:lstStyle/>
                        <a:p>
                          <a:r>
                            <a:rPr lang="en-US" dirty="0"/>
                            <a:t>100+</a:t>
                          </a:r>
                        </a:p>
                      </a:txBody>
                      <a:tcPr/>
                    </a:tc>
                    <a:tc>
                      <a:txBody>
                        <a:bodyPr/>
                        <a:lstStyle/>
                        <a:p>
                          <a:r>
                            <a:rPr lang="en-US" dirty="0"/>
                            <a:t>2500</a:t>
                          </a:r>
                        </a:p>
                      </a:txBody>
                      <a:tcPr/>
                    </a:tc>
                    <a:tc>
                      <a:txBody>
                        <a:bodyPr/>
                        <a:lstStyle/>
                        <a:p>
                          <a:r>
                            <a:rPr lang="en-US" dirty="0"/>
                            <a:t>31</a:t>
                          </a:r>
                        </a:p>
                      </a:txBody>
                      <a:tcPr/>
                    </a:tc>
                    <a:tc>
                      <a:txBody>
                        <a:bodyPr/>
                        <a:lstStyle/>
                        <a:p>
                          <a:r>
                            <a:rPr lang="en-US" dirty="0"/>
                            <a:t>8000+</a:t>
                          </a:r>
                        </a:p>
                      </a:txBody>
                      <a:tcPr/>
                    </a:tc>
                    <a:tc>
                      <a:txBody>
                        <a:bodyPr/>
                        <a:lstStyle/>
                        <a:p>
                          <a:endParaRPr lang="en-US" dirty="0"/>
                        </a:p>
                      </a:txBody>
                      <a:tcPr/>
                    </a:tc>
                    <a:extLst>
                      <a:ext uri="{0D108BD9-81ED-4DB2-BD59-A6C34878D82A}">
                        <a16:rowId xmlns:a16="http://schemas.microsoft.com/office/drawing/2014/main" val="10008"/>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46002661"/>
                  </p:ext>
                </p:extLst>
              </p:nvPr>
            </p:nvGraphicFramePr>
            <p:xfrm>
              <a:off x="647699" y="889000"/>
              <a:ext cx="7810502" cy="5418088"/>
            </p:xfrm>
            <a:graphic>
              <a:graphicData uri="http://schemas.openxmlformats.org/drawingml/2006/table">
                <a:tbl>
                  <a:tblPr firstRow="1" bandRow="1">
                    <a:tableStyleId>{5C22544A-7EE6-4342-B048-85BDC9FD1C3A}</a:tableStyleId>
                  </a:tblPr>
                  <a:tblGrid>
                    <a:gridCol w="1007919"/>
                    <a:gridCol w="984930"/>
                    <a:gridCol w="1418299"/>
                    <a:gridCol w="894153"/>
                    <a:gridCol w="1219200"/>
                    <a:gridCol w="2286001"/>
                  </a:tblGrid>
                  <a:tr h="640080">
                    <a:tc>
                      <a:txBody>
                        <a:bodyPr/>
                        <a:lstStyle/>
                        <a:p>
                          <a:endParaRPr lang="en-US" dirty="0"/>
                        </a:p>
                      </a:txBody>
                      <a:tcPr/>
                    </a:tc>
                    <a:tc gridSpan="2">
                      <a:txBody>
                        <a:bodyPr/>
                        <a:lstStyle/>
                        <a:p>
                          <a:r>
                            <a:rPr lang="en-US" dirty="0" smtClean="0"/>
                            <a:t>Item development activity</a:t>
                          </a:r>
                          <a:endParaRPr lang="en-US" dirty="0"/>
                        </a:p>
                      </a:txBody>
                      <a:tcPr/>
                    </a:tc>
                    <a:tc hMerge="1">
                      <a:txBody>
                        <a:bodyPr/>
                        <a:lstStyle/>
                        <a:p>
                          <a:endParaRPr lang="en-US" dirty="0"/>
                        </a:p>
                      </a:txBody>
                      <a:tcPr/>
                    </a:tc>
                    <a:tc gridSpan="3">
                      <a:txBody>
                        <a:bodyPr/>
                        <a:lstStyle/>
                        <a:p>
                          <a:r>
                            <a:rPr lang="en-US" dirty="0" smtClean="0"/>
                            <a:t>Test delivery activity</a:t>
                          </a:r>
                          <a:endParaRPr lang="en-US" dirty="0"/>
                        </a:p>
                      </a:txBody>
                      <a:tcPr/>
                    </a:tc>
                    <a:tc hMerge="1">
                      <a:txBody>
                        <a:bodyPr/>
                        <a:lstStyle/>
                        <a:p>
                          <a:endParaRPr lang="en-US" dirty="0"/>
                        </a:p>
                      </a:txBody>
                      <a:tcPr/>
                    </a:tc>
                    <a:tc hMerge="1">
                      <a:txBody>
                        <a:bodyPr/>
                        <a:lstStyle/>
                        <a:p>
                          <a:endParaRPr lang="en-US" dirty="0"/>
                        </a:p>
                      </a:txBody>
                      <a:tcPr/>
                    </a:tc>
                  </a:tr>
                  <a:tr h="1188720">
                    <a:tc>
                      <a:txBody>
                        <a:bodyPr/>
                        <a:lstStyle/>
                        <a:p>
                          <a:r>
                            <a:rPr lang="en-US" dirty="0" smtClean="0"/>
                            <a:t>Acad. year</a:t>
                          </a:r>
                          <a:endParaRPr lang="en-US" dirty="0"/>
                        </a:p>
                      </a:txBody>
                      <a:tcPr/>
                    </a:tc>
                    <a:tc>
                      <a:txBody>
                        <a:bodyPr/>
                        <a:lstStyle/>
                        <a:p>
                          <a:r>
                            <a:rPr lang="en-US" dirty="0" smtClean="0"/>
                            <a:t>No of active PSA </a:t>
                          </a:r>
                          <a:r>
                            <a:rPr lang="en-US" baseline="0" dirty="0" smtClean="0"/>
                            <a:t>authors</a:t>
                          </a:r>
                          <a:endParaRPr lang="en-US" dirty="0"/>
                        </a:p>
                      </a:txBody>
                      <a:tcPr/>
                    </a:tc>
                    <a:tc>
                      <a:txBody>
                        <a:bodyPr/>
                        <a:lstStyle/>
                        <a:p>
                          <a:r>
                            <a:rPr lang="en-US" dirty="0" smtClean="0"/>
                            <a:t>No. of peer-reviewed items in</a:t>
                          </a:r>
                          <a:r>
                            <a:rPr lang="en-US" baseline="0" dirty="0" smtClean="0"/>
                            <a:t> bank</a:t>
                          </a:r>
                          <a:endParaRPr lang="en-US" dirty="0"/>
                        </a:p>
                      </a:txBody>
                      <a:tcPr/>
                    </a:tc>
                    <a:tc>
                      <a:txBody>
                        <a:bodyPr/>
                        <a:lstStyle/>
                        <a:p>
                          <a:r>
                            <a:rPr lang="en-US" dirty="0" smtClean="0"/>
                            <a:t>Med schools</a:t>
                          </a:r>
                          <a:endParaRPr lang="en-US" dirty="0"/>
                        </a:p>
                      </a:txBody>
                      <a:tcPr/>
                    </a:tc>
                    <a:tc>
                      <a:txBody>
                        <a:bodyPr/>
                        <a:lstStyle/>
                        <a:p>
                          <a:r>
                            <a:rPr lang="en-US" dirty="0" smtClean="0"/>
                            <a:t>Candidates</a:t>
                          </a:r>
                          <a:endParaRPr lang="en-US" dirty="0"/>
                        </a:p>
                      </a:txBody>
                      <a:tcPr/>
                    </a:tc>
                    <a:tc>
                      <a:txBody>
                        <a:bodyPr/>
                        <a:lstStyle/>
                        <a:p>
                          <a:r>
                            <a:rPr lang="en-US" dirty="0" smtClean="0"/>
                            <a:t>Comment</a:t>
                          </a:r>
                          <a:endParaRPr lang="en-US" dirty="0"/>
                        </a:p>
                      </a:txBody>
                      <a:tcPr/>
                    </a:tc>
                  </a:tr>
                  <a:tr h="417262">
                    <a:tc>
                      <a:txBody>
                        <a:bodyPr/>
                        <a:lstStyle/>
                        <a:p>
                          <a:r>
                            <a:rPr lang="en-US" dirty="0" smtClean="0"/>
                            <a:t>2010-11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tc>
                    <a:tc>
                      <a:txBody>
                        <a:bodyPr/>
                        <a:lstStyle/>
                        <a:p>
                          <a:r>
                            <a:rPr lang="en-US" dirty="0" smtClean="0"/>
                            <a:t>200</a:t>
                          </a:r>
                          <a:endParaRPr lang="en-US" dirty="0"/>
                        </a:p>
                      </a:txBody>
                      <a:tcPr/>
                    </a:tc>
                    <a:tc>
                      <a:txBody>
                        <a:bodyPr/>
                        <a:lstStyle/>
                        <a:p>
                          <a:r>
                            <a:rPr lang="en-US" dirty="0" smtClean="0"/>
                            <a:t>Online pilot (30 items)</a:t>
                          </a:r>
                          <a:endParaRPr lang="en-US" dirty="0"/>
                        </a:p>
                      </a:txBody>
                      <a:tcPr/>
                    </a:tc>
                  </a:tr>
                  <a:tr h="417262">
                    <a:tc>
                      <a:txBody>
                        <a:bodyPr/>
                        <a:lstStyle/>
                        <a:p>
                          <a:r>
                            <a:rPr lang="en-US" dirty="0" smtClean="0"/>
                            <a:t>2011-12</a:t>
                          </a:r>
                          <a:endParaRPr lang="en-US" dirty="0"/>
                        </a:p>
                      </a:txBody>
                      <a:tcPr/>
                    </a:tc>
                    <a:tc>
                      <a:txBody>
                        <a:bodyPr/>
                        <a:lstStyle/>
                        <a:p>
                          <a:r>
                            <a:rPr lang="en-US" dirty="0" smtClean="0"/>
                            <a:t>60</a:t>
                          </a:r>
                          <a:endParaRPr lang="en-US" dirty="0"/>
                        </a:p>
                      </a:txBody>
                      <a:tcPr/>
                    </a:tc>
                    <a:tc>
                      <a:txBody>
                        <a:bodyPr/>
                        <a:lstStyle/>
                        <a:p>
                          <a:r>
                            <a:rPr lang="en-US" dirty="0" smtClean="0"/>
                            <a:t>600</a:t>
                          </a:r>
                          <a:endParaRPr lang="en-US" dirty="0"/>
                        </a:p>
                      </a:txBody>
                      <a:tcPr/>
                    </a:tc>
                    <a:tc>
                      <a:txBody>
                        <a:bodyPr/>
                        <a:lstStyle/>
                        <a:p>
                          <a:r>
                            <a:rPr lang="en-US" dirty="0" smtClean="0"/>
                            <a:t>8</a:t>
                          </a:r>
                          <a:endParaRPr lang="en-US" dirty="0"/>
                        </a:p>
                      </a:txBody>
                      <a:tcPr/>
                    </a:tc>
                    <a:tc>
                      <a:txBody>
                        <a:bodyPr/>
                        <a:lstStyle/>
                        <a:p>
                          <a:r>
                            <a:rPr lang="en-US" dirty="0" smtClean="0"/>
                            <a:t>1300</a:t>
                          </a:r>
                          <a:endParaRPr lang="en-US" dirty="0"/>
                        </a:p>
                      </a:txBody>
                      <a:tcPr/>
                    </a:tc>
                    <a:tc>
                      <a:txBody>
                        <a:bodyPr/>
                        <a:lstStyle/>
                        <a:p>
                          <a:r>
                            <a:rPr lang="en-US" dirty="0" smtClean="0"/>
                            <a:t>Online pilot (30 items)</a:t>
                          </a:r>
                          <a:endParaRPr lang="en-US" dirty="0"/>
                        </a:p>
                      </a:txBody>
                      <a:tcPr/>
                    </a:tc>
                  </a:tr>
                  <a:tr h="417262">
                    <a:tc>
                      <a:txBody>
                        <a:bodyPr/>
                        <a:lstStyle/>
                        <a:p>
                          <a:r>
                            <a:rPr lang="en-US" dirty="0" smtClean="0"/>
                            <a:t>2012-13</a:t>
                          </a:r>
                          <a:endParaRPr lang="en-US" dirty="0"/>
                        </a:p>
                      </a:txBody>
                      <a:tcPr/>
                    </a:tc>
                    <a:tc>
                      <a:txBody>
                        <a:bodyPr/>
                        <a:lstStyle/>
                        <a:p>
                          <a:endParaRPr lang="en-US"/>
                        </a:p>
                      </a:txBody>
                      <a:tcPr>
                        <a:blipFill rotWithShape="0">
                          <a:blip r:embed="rId3"/>
                          <a:stretch>
                            <a:fillRect l="-102469" t="-640580" r="-591975" b="-566667"/>
                          </a:stretch>
                        </a:blipFill>
                      </a:tcPr>
                    </a:tc>
                    <a:tc>
                      <a:txBody>
                        <a:bodyPr/>
                        <a:lstStyle/>
                        <a:p>
                          <a:r>
                            <a:rPr lang="en-US" dirty="0" smtClean="0"/>
                            <a:t>1200</a:t>
                          </a:r>
                          <a:endParaRPr lang="en-US" dirty="0"/>
                        </a:p>
                      </a:txBody>
                      <a:tcPr/>
                    </a:tc>
                    <a:tc>
                      <a:txBody>
                        <a:bodyPr/>
                        <a:lstStyle/>
                        <a:p>
                          <a:r>
                            <a:rPr lang="en-US" dirty="0" smtClean="0"/>
                            <a:t>29</a:t>
                          </a:r>
                          <a:endParaRPr lang="en-US" dirty="0"/>
                        </a:p>
                      </a:txBody>
                      <a:tcPr/>
                    </a:tc>
                    <a:tc>
                      <a:txBody>
                        <a:bodyPr/>
                        <a:lstStyle/>
                        <a:p>
                          <a:r>
                            <a:rPr lang="en-US" dirty="0" smtClean="0"/>
                            <a:t>5000</a:t>
                          </a:r>
                          <a:endParaRPr lang="en-US" dirty="0"/>
                        </a:p>
                      </a:txBody>
                      <a:tcPr/>
                    </a:tc>
                    <a:tc>
                      <a:txBody>
                        <a:bodyPr/>
                        <a:lstStyle/>
                        <a:p>
                          <a:r>
                            <a:rPr lang="en-US" dirty="0" smtClean="0"/>
                            <a:t>Online pilot (60 items)</a:t>
                          </a:r>
                          <a:endParaRPr lang="en-US" dirty="0"/>
                        </a:p>
                      </a:txBody>
                      <a:tcPr/>
                    </a:tc>
                  </a:tr>
                  <a:tr h="640080">
                    <a:tc>
                      <a:txBody>
                        <a:bodyPr/>
                        <a:lstStyle/>
                        <a:p>
                          <a:r>
                            <a:rPr lang="en-US" dirty="0" smtClean="0"/>
                            <a:t>2013-14</a:t>
                          </a:r>
                          <a:endParaRPr lang="en-US" dirty="0"/>
                        </a:p>
                      </a:txBody>
                      <a:tcPr/>
                    </a:tc>
                    <a:tc>
                      <a:txBody>
                        <a:bodyPr/>
                        <a:lstStyle/>
                        <a:p>
                          <a:pPr marL="0" algn="l" defTabSz="457200" rtl="0" eaLnBrk="1" latinLnBrk="0" hangingPunct="1"/>
                          <a:r>
                            <a:rPr lang="en-US" sz="1800" kern="1200" dirty="0" smtClean="0">
                              <a:solidFill>
                                <a:schemeClr val="dk1"/>
                              </a:solidFill>
                              <a:latin typeface="+mn-lt"/>
                              <a:ea typeface="+mn-ea"/>
                              <a:cs typeface="+mn-cs"/>
                            </a:rPr>
                            <a:t>27</a:t>
                          </a:r>
                          <a:endParaRPr lang="en-US" sz="1800" kern="1200" dirty="0">
                            <a:solidFill>
                              <a:schemeClr val="dk1"/>
                            </a:solidFill>
                            <a:latin typeface="+mn-lt"/>
                            <a:ea typeface="+mn-ea"/>
                            <a:cs typeface="+mn-cs"/>
                          </a:endParaRPr>
                        </a:p>
                      </a:txBody>
                      <a:tcPr/>
                    </a:tc>
                    <a:tc>
                      <a:txBody>
                        <a:bodyPr/>
                        <a:lstStyle/>
                        <a:p>
                          <a:r>
                            <a:rPr lang="en-US" dirty="0" smtClean="0"/>
                            <a:t>1500</a:t>
                          </a:r>
                          <a:endParaRPr lang="en-US" dirty="0"/>
                        </a:p>
                      </a:txBody>
                      <a:tcPr/>
                    </a:tc>
                    <a:tc>
                      <a:txBody>
                        <a:bodyPr/>
                        <a:lstStyle/>
                        <a:p>
                          <a:r>
                            <a:rPr lang="en-US" dirty="0" smtClean="0"/>
                            <a:t>31</a:t>
                          </a:r>
                          <a:endParaRPr lang="en-US" dirty="0"/>
                        </a:p>
                      </a:txBody>
                      <a:tcPr/>
                    </a:tc>
                    <a:tc>
                      <a:txBody>
                        <a:bodyPr/>
                        <a:lstStyle/>
                        <a:p>
                          <a:r>
                            <a:rPr lang="en-US" dirty="0" smtClean="0"/>
                            <a:t>8000</a:t>
                          </a:r>
                          <a:endParaRPr lang="en-US" dirty="0"/>
                        </a:p>
                      </a:txBody>
                      <a:tcPr/>
                    </a:tc>
                    <a:tc>
                      <a:txBody>
                        <a:bodyPr/>
                        <a:lstStyle/>
                        <a:p>
                          <a:r>
                            <a:rPr lang="en-US" dirty="0" smtClean="0"/>
                            <a:t>Implementation + </a:t>
                          </a:r>
                          <a:r>
                            <a:rPr lang="en-US" dirty="0" err="1" smtClean="0"/>
                            <a:t>O’seas</a:t>
                          </a:r>
                          <a:r>
                            <a:rPr lang="en-US" dirty="0" smtClean="0"/>
                            <a:t> schools</a:t>
                          </a:r>
                          <a:endParaRPr lang="en-US" dirty="0"/>
                        </a:p>
                      </a:txBody>
                      <a:tcPr/>
                    </a:tc>
                  </a:tr>
                  <a:tr h="640080">
                    <a:tc>
                      <a:txBody>
                        <a:bodyPr/>
                        <a:lstStyle/>
                        <a:p>
                          <a:r>
                            <a:rPr lang="en-US" dirty="0" smtClean="0"/>
                            <a:t>2014-15</a:t>
                          </a:r>
                          <a:endParaRPr lang="en-US" dirty="0"/>
                        </a:p>
                      </a:txBody>
                      <a:tcPr/>
                    </a:tc>
                    <a:tc>
                      <a:txBody>
                        <a:bodyPr/>
                        <a:lstStyle/>
                        <a:p>
                          <a:r>
                            <a:rPr lang="en-US" dirty="0" smtClean="0"/>
                            <a:t>46</a:t>
                          </a:r>
                          <a:endParaRPr lang="en-US" dirty="0"/>
                        </a:p>
                      </a:txBody>
                      <a:tcPr/>
                    </a:tc>
                    <a:tc>
                      <a:txBody>
                        <a:bodyPr/>
                        <a:lstStyle/>
                        <a:p>
                          <a:r>
                            <a:rPr lang="en-US" dirty="0" smtClean="0"/>
                            <a:t>1850</a:t>
                          </a:r>
                          <a:endParaRPr lang="en-US" dirty="0"/>
                        </a:p>
                      </a:txBody>
                      <a:tcPr/>
                    </a:tc>
                    <a:tc>
                      <a:txBody>
                        <a:bodyPr/>
                        <a:lstStyle/>
                        <a:p>
                          <a:r>
                            <a:rPr lang="en-US" dirty="0" smtClean="0"/>
                            <a:t>31</a:t>
                          </a:r>
                          <a:endParaRPr lang="en-US" dirty="0"/>
                        </a:p>
                      </a:txBody>
                      <a:tcPr/>
                    </a:tc>
                    <a:tc>
                      <a:txBody>
                        <a:bodyPr/>
                        <a:lstStyle/>
                        <a:p>
                          <a:r>
                            <a:rPr lang="en-US" dirty="0" smtClean="0"/>
                            <a:t>8000+</a:t>
                          </a:r>
                          <a:endParaRPr lang="en-US" dirty="0"/>
                        </a:p>
                      </a:txBody>
                      <a:tcPr/>
                    </a:tc>
                    <a:tc>
                      <a:txBody>
                        <a:bodyPr/>
                        <a:lstStyle/>
                        <a:p>
                          <a:r>
                            <a:rPr lang="en-US" dirty="0" smtClean="0"/>
                            <a:t>Implementation + </a:t>
                          </a:r>
                          <a:r>
                            <a:rPr lang="en-US" dirty="0" err="1" smtClean="0"/>
                            <a:t>O’seas</a:t>
                          </a:r>
                          <a:r>
                            <a:rPr lang="en-US" dirty="0" smtClean="0"/>
                            <a:t>, FYP &amp; NMPs </a:t>
                          </a:r>
                          <a:endParaRPr lang="en-US" dirty="0"/>
                        </a:p>
                      </a:txBody>
                      <a:tcPr/>
                    </a:tc>
                  </a:tr>
                  <a:tr h="640080">
                    <a:tc>
                      <a:txBody>
                        <a:bodyPr/>
                        <a:lstStyle/>
                        <a:p>
                          <a:r>
                            <a:rPr lang="en-US" dirty="0" smtClean="0"/>
                            <a:t>2015-16</a:t>
                          </a:r>
                          <a:endParaRPr lang="en-US" dirty="0"/>
                        </a:p>
                      </a:txBody>
                      <a:tcPr/>
                    </a:tc>
                    <a:tc>
                      <a:txBody>
                        <a:bodyPr/>
                        <a:lstStyle/>
                        <a:p>
                          <a:r>
                            <a:rPr lang="en-US" dirty="0" smtClean="0"/>
                            <a:t>92</a:t>
                          </a:r>
                          <a:endParaRPr lang="en-US" dirty="0"/>
                        </a:p>
                      </a:txBody>
                      <a:tcPr/>
                    </a:tc>
                    <a:tc>
                      <a:txBody>
                        <a:bodyPr/>
                        <a:lstStyle/>
                        <a:p>
                          <a:r>
                            <a:rPr lang="en-US" dirty="0" smtClean="0"/>
                            <a:t>2130</a:t>
                          </a:r>
                          <a:endParaRPr lang="en-US" dirty="0"/>
                        </a:p>
                      </a:txBody>
                      <a:tcPr/>
                    </a:tc>
                    <a:tc>
                      <a:txBody>
                        <a:bodyPr/>
                        <a:lstStyle/>
                        <a:p>
                          <a:r>
                            <a:rPr lang="en-US" dirty="0" smtClean="0"/>
                            <a:t>31</a:t>
                          </a:r>
                          <a:endParaRPr lang="en-US" dirty="0"/>
                        </a:p>
                      </a:txBody>
                      <a:tcPr/>
                    </a:tc>
                    <a:tc>
                      <a:txBody>
                        <a:bodyPr/>
                        <a:lstStyle/>
                        <a:p>
                          <a:r>
                            <a:rPr lang="en-US" dirty="0" smtClean="0"/>
                            <a:t>8000+</a:t>
                          </a:r>
                          <a:endParaRPr lang="en-US" dirty="0"/>
                        </a:p>
                      </a:txBody>
                      <a:tcPr/>
                    </a:tc>
                    <a:tc>
                      <a:txBody>
                        <a:bodyPr/>
                        <a:lstStyle/>
                        <a:p>
                          <a:r>
                            <a:rPr lang="en-US" dirty="0" smtClean="0"/>
                            <a:t>GMC statement re </a:t>
                          </a:r>
                          <a:r>
                            <a:rPr lang="en-US" baseline="0" dirty="0" smtClean="0"/>
                            <a:t>PSA &amp; </a:t>
                          </a:r>
                          <a:r>
                            <a:rPr lang="en-US" baseline="0" smtClean="0"/>
                            <a:t>working in </a:t>
                          </a:r>
                          <a:r>
                            <a:rPr lang="en-US" baseline="0" dirty="0" smtClean="0"/>
                            <a:t>NHS</a:t>
                          </a:r>
                          <a:endParaRPr lang="en-US" dirty="0"/>
                        </a:p>
                      </a:txBody>
                      <a:tcPr/>
                    </a:tc>
                  </a:tr>
                  <a:tr h="417262">
                    <a:tc>
                      <a:txBody>
                        <a:bodyPr/>
                        <a:lstStyle/>
                        <a:p>
                          <a:r>
                            <a:rPr lang="en-US" dirty="0" smtClean="0"/>
                            <a:t>2016-17</a:t>
                          </a:r>
                          <a:endParaRPr lang="en-US" dirty="0"/>
                        </a:p>
                      </a:txBody>
                      <a:tcPr/>
                    </a:tc>
                    <a:tc>
                      <a:txBody>
                        <a:bodyPr/>
                        <a:lstStyle/>
                        <a:p>
                          <a:r>
                            <a:rPr lang="en-US" dirty="0" smtClean="0"/>
                            <a:t>100+</a:t>
                          </a:r>
                          <a:endParaRPr lang="en-US" dirty="0"/>
                        </a:p>
                      </a:txBody>
                      <a:tcPr/>
                    </a:tc>
                    <a:tc>
                      <a:txBody>
                        <a:bodyPr/>
                        <a:lstStyle/>
                        <a:p>
                          <a:r>
                            <a:rPr lang="en-US" dirty="0" smtClean="0"/>
                            <a:t>2500</a:t>
                          </a:r>
                          <a:endParaRPr lang="en-US" dirty="0"/>
                        </a:p>
                      </a:txBody>
                      <a:tcPr/>
                    </a:tc>
                    <a:tc>
                      <a:txBody>
                        <a:bodyPr/>
                        <a:lstStyle/>
                        <a:p>
                          <a:r>
                            <a:rPr lang="en-US" dirty="0" smtClean="0"/>
                            <a:t>31</a:t>
                          </a:r>
                          <a:endParaRPr lang="en-US" dirty="0"/>
                        </a:p>
                      </a:txBody>
                      <a:tcPr/>
                    </a:tc>
                    <a:tc>
                      <a:txBody>
                        <a:bodyPr/>
                        <a:lstStyle/>
                        <a:p>
                          <a:r>
                            <a:rPr lang="en-US" dirty="0" smtClean="0"/>
                            <a:t>8000+</a:t>
                          </a:r>
                          <a:endParaRPr lang="en-US" dirty="0"/>
                        </a:p>
                      </a:txBody>
                      <a:tcPr/>
                    </a:tc>
                    <a:tc>
                      <a:txBody>
                        <a:bodyPr/>
                        <a:lstStyle/>
                        <a:p>
                          <a:endParaRPr lang="en-US" dirty="0"/>
                        </a:p>
                      </a:txBody>
                      <a:tcPr/>
                    </a:tc>
                  </a:tr>
                </a:tbl>
              </a:graphicData>
            </a:graphic>
          </p:graphicFrame>
        </mc:Fallback>
      </mc:AlternateContent>
    </p:spTree>
    <p:extLst>
      <p:ext uri="{BB962C8B-B14F-4D97-AF65-F5344CB8AC3E}">
        <p14:creationId xmlns:p14="http://schemas.microsoft.com/office/powerpoint/2010/main" val="1379968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8280400" y="76200"/>
            <a:ext cx="787400" cy="1326955"/>
          </a:xfrm>
          <a:prstGeom prst="rect">
            <a:avLst/>
          </a:prstGeom>
          <a:noFill/>
          <a:ln w="9525">
            <a:noFill/>
            <a:round/>
            <a:headEnd/>
            <a:tailEnd/>
          </a:ln>
          <a:effectLst/>
        </p:spPr>
      </p:pic>
      <p:graphicFrame>
        <p:nvGraphicFramePr>
          <p:cNvPr id="10" name="Table 9"/>
          <p:cNvGraphicFramePr>
            <a:graphicFrameLocks noGrp="1"/>
          </p:cNvGraphicFramePr>
          <p:nvPr/>
        </p:nvGraphicFramePr>
        <p:xfrm>
          <a:off x="457199" y="1562100"/>
          <a:ext cx="8229601" cy="4828802"/>
        </p:xfrm>
        <a:graphic>
          <a:graphicData uri="http://schemas.openxmlformats.org/drawingml/2006/table">
            <a:tbl>
              <a:tblPr firstRow="1" bandRow="1">
                <a:tableStyleId>{5C22544A-7EE6-4342-B048-85BDC9FD1C3A}</a:tableStyleId>
              </a:tblPr>
              <a:tblGrid>
                <a:gridCol w="622301">
                  <a:extLst>
                    <a:ext uri="{9D8B030D-6E8A-4147-A177-3AD203B41FA5}">
                      <a16:colId xmlns:a16="http://schemas.microsoft.com/office/drawing/2014/main" val="20000"/>
                    </a:ext>
                  </a:extLst>
                </a:gridCol>
                <a:gridCol w="6527800">
                  <a:extLst>
                    <a:ext uri="{9D8B030D-6E8A-4147-A177-3AD203B41FA5}">
                      <a16:colId xmlns:a16="http://schemas.microsoft.com/office/drawing/2014/main" val="20001"/>
                    </a:ext>
                  </a:extLst>
                </a:gridCol>
                <a:gridCol w="1079500">
                  <a:extLst>
                    <a:ext uri="{9D8B030D-6E8A-4147-A177-3AD203B41FA5}">
                      <a16:colId xmlns:a16="http://schemas.microsoft.com/office/drawing/2014/main" val="20002"/>
                    </a:ext>
                  </a:extLst>
                </a:gridCol>
              </a:tblGrid>
              <a:tr h="211663">
                <a:tc gridSpan="3">
                  <a:txBody>
                    <a:bodyPr/>
                    <a:lstStyle/>
                    <a:p>
                      <a:endParaRPr lang="en-US" sz="800" b="1"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hMerge="1">
                  <a:txBody>
                    <a:bodyPr/>
                    <a:lstStyle/>
                    <a:p>
                      <a:endParaRPr lang="en-US" b="1"/>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hMerge="1">
                  <a:txBody>
                    <a:bodyPr/>
                    <a:lstStyle/>
                    <a:p>
                      <a:endParaRPr lang="en-US" b="1"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722207">
                <a:tc>
                  <a:txBody>
                    <a:bodyPr/>
                    <a:lstStyle/>
                    <a:p>
                      <a:pPr algn="ctr"/>
                      <a:r>
                        <a:rPr lang="en-US" sz="2800" b="1" dirty="0"/>
                        <a:t>Q1</a:t>
                      </a:r>
                    </a:p>
                  </a:txBody>
                  <a:tcPr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r>
                        <a:rPr lang="en-US" sz="1800" b="1" dirty="0"/>
                        <a:t>This assessment was an appropriate test of the prescribing skills of a medical student upon graduation</a:t>
                      </a:r>
                    </a:p>
                  </a:txBody>
                  <a:tcPr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a:r>
                        <a:rPr lang="en-US" sz="2800" b="1" dirty="0"/>
                        <a:t>3.46</a:t>
                      </a:r>
                    </a:p>
                  </a:txBody>
                  <a:tcPr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694266">
                <a:tc>
                  <a:txBody>
                    <a:bodyPr/>
                    <a:lstStyle/>
                    <a:p>
                      <a:pPr algn="ctr"/>
                      <a:r>
                        <a:rPr lang="en-US" sz="2800" b="1" dirty="0"/>
                        <a:t>Q2</a:t>
                      </a:r>
                    </a:p>
                  </a:txBody>
                  <a:tcPr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r>
                        <a:rPr lang="en-US" sz="1800" b="1" dirty="0"/>
                        <a:t>My course prepared me for the content of the questions in this assessment</a:t>
                      </a:r>
                    </a:p>
                  </a:txBody>
                  <a:tcPr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a:r>
                        <a:rPr lang="en-US" sz="2800" b="1" dirty="0"/>
                        <a:t>2.99</a:t>
                      </a:r>
                    </a:p>
                  </a:txBody>
                  <a:tcPr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487902">
                <a:tc>
                  <a:txBody>
                    <a:bodyPr/>
                    <a:lstStyle/>
                    <a:p>
                      <a:pPr algn="ctr"/>
                      <a:r>
                        <a:rPr lang="en-US" sz="2800" b="1" dirty="0"/>
                        <a:t>Q4</a:t>
                      </a:r>
                    </a:p>
                  </a:txBody>
                  <a:tcPr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r>
                        <a:rPr lang="en-US" sz="1800" b="1" dirty="0"/>
                        <a:t>The time provided for answering the questions was sufficient</a:t>
                      </a:r>
                    </a:p>
                  </a:txBody>
                  <a:tcPr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a:r>
                        <a:rPr lang="en-US" sz="2800" b="1" dirty="0"/>
                        <a:t>2.41</a:t>
                      </a:r>
                    </a:p>
                  </a:txBody>
                  <a:tcPr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487902">
                <a:tc>
                  <a:txBody>
                    <a:bodyPr/>
                    <a:lstStyle/>
                    <a:p>
                      <a:pPr algn="ctr"/>
                      <a:r>
                        <a:rPr lang="en-US" sz="2800" b="1" dirty="0"/>
                        <a:t>Q5</a:t>
                      </a:r>
                    </a:p>
                  </a:txBody>
                  <a:tcPr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r>
                        <a:rPr lang="en-US" sz="1800" b="1" dirty="0"/>
                        <a:t>The layout and presentation of the questions was easy to follow</a:t>
                      </a:r>
                    </a:p>
                  </a:txBody>
                  <a:tcPr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a:r>
                        <a:rPr lang="en-US" sz="2800" b="1" dirty="0"/>
                        <a:t>3.88</a:t>
                      </a:r>
                    </a:p>
                  </a:txBody>
                  <a:tcPr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589280">
                <a:tc>
                  <a:txBody>
                    <a:bodyPr/>
                    <a:lstStyle/>
                    <a:p>
                      <a:pPr algn="ctr"/>
                      <a:r>
                        <a:rPr lang="en-US" sz="2800" b="1" dirty="0"/>
                        <a:t>Q6</a:t>
                      </a:r>
                    </a:p>
                  </a:txBody>
                  <a:tcPr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r>
                        <a:rPr lang="en-US" sz="1800" b="1" dirty="0"/>
                        <a:t>The online interface was easy to use</a:t>
                      </a:r>
                    </a:p>
                  </a:txBody>
                  <a:tcPr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a:r>
                        <a:rPr lang="en-US" sz="2800" b="1" dirty="0"/>
                        <a:t>3.90</a:t>
                      </a:r>
                    </a:p>
                  </a:txBody>
                  <a:tcPr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r h="825500">
                <a:tc>
                  <a:txBody>
                    <a:bodyPr/>
                    <a:lstStyle/>
                    <a:p>
                      <a:pPr algn="ctr"/>
                      <a:r>
                        <a:rPr lang="en-US" sz="2800" b="1" dirty="0"/>
                        <a:t>Q7</a:t>
                      </a:r>
                    </a:p>
                  </a:txBody>
                  <a:tcPr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r>
                        <a:rPr lang="en-US" sz="1800" b="1" dirty="0"/>
                        <a:t>The information (available prior to the event on </a:t>
                      </a:r>
                      <a:r>
                        <a:rPr lang="en-US" sz="1800" b="1" i="1" dirty="0"/>
                        <a:t>prescribing-</a:t>
                      </a:r>
                      <a:r>
                        <a:rPr lang="en-US" sz="1800" b="1" i="1" dirty="0" err="1"/>
                        <a:t>safetyassessment.ac.uk</a:t>
                      </a:r>
                      <a:r>
                        <a:rPr lang="en-US" sz="1800" b="1" dirty="0"/>
                        <a:t>) about the PSA was useful</a:t>
                      </a:r>
                    </a:p>
                  </a:txBody>
                  <a:tcPr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a:r>
                        <a:rPr lang="en-US" sz="2800" b="1" dirty="0"/>
                        <a:t>3.90</a:t>
                      </a:r>
                    </a:p>
                  </a:txBody>
                  <a:tcPr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6"/>
                  </a:ext>
                </a:extLst>
              </a:tr>
              <a:tr h="747869">
                <a:tc>
                  <a:txBody>
                    <a:bodyPr/>
                    <a:lstStyle/>
                    <a:p>
                      <a:pPr algn="ctr"/>
                      <a:r>
                        <a:rPr lang="en-US" sz="2800" b="1" dirty="0"/>
                        <a:t>Q8</a:t>
                      </a:r>
                    </a:p>
                  </a:txBody>
                  <a:tcPr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a:t> The questions in the assessment were clear and unambiguous.</a:t>
                      </a:r>
                    </a:p>
                  </a:txBody>
                  <a:tcPr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a:r>
                        <a:rPr lang="en-US" sz="2800" b="1" dirty="0"/>
                        <a:t>3.51</a:t>
                      </a:r>
                    </a:p>
                  </a:txBody>
                  <a:tcPr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1" name="TextBox 10"/>
          <p:cNvSpPr txBox="1"/>
          <p:nvPr/>
        </p:nvSpPr>
        <p:spPr>
          <a:xfrm>
            <a:off x="673099" y="6412982"/>
            <a:ext cx="8013701" cy="369332"/>
          </a:xfrm>
          <a:prstGeom prst="rect">
            <a:avLst/>
          </a:prstGeom>
          <a:noFill/>
        </p:spPr>
        <p:txBody>
          <a:bodyPr wrap="square" rtlCol="0">
            <a:spAutoFit/>
          </a:bodyPr>
          <a:lstStyle/>
          <a:p>
            <a:r>
              <a:rPr lang="en-US" dirty="0"/>
              <a:t>Strongly agree = 5, agree = 4, neural = 3, disagree = 2, strongly disagree = 1</a:t>
            </a:r>
          </a:p>
        </p:txBody>
      </p:sp>
      <p:sp>
        <p:nvSpPr>
          <p:cNvPr id="7" name="Title 1"/>
          <p:cNvSpPr>
            <a:spLocks noGrp="1"/>
          </p:cNvSpPr>
          <p:nvPr>
            <p:ph type="title"/>
          </p:nvPr>
        </p:nvSpPr>
        <p:spPr>
          <a:xfrm>
            <a:off x="457200" y="274638"/>
            <a:ext cx="8229600" cy="1143000"/>
          </a:xfrm>
        </p:spPr>
        <p:txBody>
          <a:bodyPr>
            <a:normAutofit/>
          </a:bodyPr>
          <a:lstStyle/>
          <a:p>
            <a:r>
              <a:rPr lang="en-US" sz="4000" dirty="0"/>
              <a:t>PSA2015: Student feedback</a:t>
            </a:r>
          </a:p>
        </p:txBody>
      </p:sp>
      <p:pic>
        <p:nvPicPr>
          <p:cNvPr id="8" name="Picture 7">
            <a:extLst>
              <a:ext uri="{FF2B5EF4-FFF2-40B4-BE49-F238E27FC236}">
                <a16:creationId xmlns:a16="http://schemas.microsoft.com/office/drawing/2014/main" id="{6BD1113C-A934-E04C-AE3F-F7A0E4A1031D}"/>
              </a:ext>
            </a:extLst>
          </p:cNvPr>
          <p:cNvPicPr>
            <a:picLocks noChangeAspect="1"/>
          </p:cNvPicPr>
          <p:nvPr/>
        </p:nvPicPr>
        <p:blipFill>
          <a:blip r:embed="rId3"/>
          <a:stretch>
            <a:fillRect/>
          </a:stretch>
        </p:blipFill>
        <p:spPr>
          <a:xfrm>
            <a:off x="76200" y="274638"/>
            <a:ext cx="1491380" cy="66863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8280400" y="76200"/>
            <a:ext cx="787400" cy="1326955"/>
          </a:xfrm>
          <a:prstGeom prst="rect">
            <a:avLst/>
          </a:prstGeom>
          <a:noFill/>
          <a:ln w="9525">
            <a:noFill/>
            <a:round/>
            <a:headEnd/>
            <a:tailEnd/>
          </a:ln>
          <a:effectLst/>
        </p:spPr>
      </p:pic>
      <p:graphicFrame>
        <p:nvGraphicFramePr>
          <p:cNvPr id="8" name="Table 7"/>
          <p:cNvGraphicFramePr>
            <a:graphicFrameLocks noGrp="1"/>
          </p:cNvGraphicFramePr>
          <p:nvPr/>
        </p:nvGraphicFramePr>
        <p:xfrm>
          <a:off x="660398" y="1663701"/>
          <a:ext cx="7823202" cy="4378934"/>
        </p:xfrm>
        <a:graphic>
          <a:graphicData uri="http://schemas.openxmlformats.org/drawingml/2006/table">
            <a:tbl>
              <a:tblPr firstRow="1" bandRow="1">
                <a:tableStyleId>{5C22544A-7EE6-4342-B048-85BDC9FD1C3A}</a:tableStyleId>
              </a:tblPr>
              <a:tblGrid>
                <a:gridCol w="3911601">
                  <a:extLst>
                    <a:ext uri="{9D8B030D-6E8A-4147-A177-3AD203B41FA5}">
                      <a16:colId xmlns:a16="http://schemas.microsoft.com/office/drawing/2014/main" val="20000"/>
                    </a:ext>
                  </a:extLst>
                </a:gridCol>
                <a:gridCol w="3911601">
                  <a:extLst>
                    <a:ext uri="{9D8B030D-6E8A-4147-A177-3AD203B41FA5}">
                      <a16:colId xmlns:a16="http://schemas.microsoft.com/office/drawing/2014/main" val="20001"/>
                    </a:ext>
                  </a:extLst>
                </a:gridCol>
              </a:tblGrid>
              <a:tr h="241299">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0"/>
                  </a:ext>
                </a:extLst>
              </a:tr>
              <a:tr h="990600">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1" dirty="0"/>
                        <a:t>Q3. The number of prescriptions that I have written on a prescription chart during my training is</a:t>
                      </a:r>
                    </a:p>
                  </a:txBody>
                  <a:tcPr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hMerge="1">
                  <a:txBody>
                    <a:bodyPr/>
                    <a:lstStyle/>
                    <a:p>
                      <a:endParaRPr lang="en-US" sz="2400" dirty="0"/>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629407">
                <a:tc>
                  <a:txBody>
                    <a:bodyPr/>
                    <a:lstStyle/>
                    <a:p>
                      <a:r>
                        <a:rPr lang="en-US" sz="2400" dirty="0"/>
                        <a:t>0 – 5</a:t>
                      </a:r>
                    </a:p>
                  </a:txBody>
                  <a:tcPr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r>
                        <a:rPr lang="en-US" sz="2400" dirty="0"/>
                        <a:t>25%</a:t>
                      </a:r>
                    </a:p>
                  </a:txBody>
                  <a:tcPr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629407">
                <a:tc>
                  <a:txBody>
                    <a:bodyPr/>
                    <a:lstStyle/>
                    <a:p>
                      <a:r>
                        <a:rPr lang="en-US" sz="2400" dirty="0"/>
                        <a:t>6 – 10</a:t>
                      </a:r>
                    </a:p>
                  </a:txBody>
                  <a:tcPr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r>
                        <a:rPr lang="en-US" sz="2400" dirty="0"/>
                        <a:t>19%</a:t>
                      </a:r>
                    </a:p>
                  </a:txBody>
                  <a:tcPr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629407">
                <a:tc>
                  <a:txBody>
                    <a:bodyPr/>
                    <a:lstStyle/>
                    <a:p>
                      <a:r>
                        <a:rPr lang="en-US" sz="2400" dirty="0"/>
                        <a:t>11 – 20</a:t>
                      </a:r>
                    </a:p>
                  </a:txBody>
                  <a:tcPr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r>
                        <a:rPr lang="en-US" sz="2400" dirty="0"/>
                        <a:t>24%</a:t>
                      </a:r>
                    </a:p>
                  </a:txBody>
                  <a:tcPr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629407">
                <a:tc>
                  <a:txBody>
                    <a:bodyPr/>
                    <a:lstStyle/>
                    <a:p>
                      <a:r>
                        <a:rPr lang="en-US" sz="2400" dirty="0"/>
                        <a:t>21 – 50</a:t>
                      </a:r>
                    </a:p>
                  </a:txBody>
                  <a:tcPr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r>
                        <a:rPr lang="en-US" sz="2400" dirty="0"/>
                        <a:t>23%</a:t>
                      </a:r>
                    </a:p>
                  </a:txBody>
                  <a:tcPr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r h="629407">
                <a:tc>
                  <a:txBody>
                    <a:bodyPr/>
                    <a:lstStyle/>
                    <a:p>
                      <a:r>
                        <a:rPr lang="en-US" sz="2400" dirty="0"/>
                        <a:t>More than 50</a:t>
                      </a:r>
                    </a:p>
                  </a:txBody>
                  <a:tcPr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r>
                        <a:rPr lang="en-US" sz="2400" dirty="0"/>
                        <a:t>9%</a:t>
                      </a:r>
                    </a:p>
                  </a:txBody>
                  <a:tcPr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7" name="Title 1"/>
          <p:cNvSpPr>
            <a:spLocks noGrp="1"/>
          </p:cNvSpPr>
          <p:nvPr>
            <p:ph type="title"/>
          </p:nvPr>
        </p:nvSpPr>
        <p:spPr>
          <a:xfrm>
            <a:off x="457199" y="291710"/>
            <a:ext cx="8229600" cy="1143000"/>
          </a:xfrm>
        </p:spPr>
        <p:txBody>
          <a:bodyPr>
            <a:normAutofit/>
          </a:bodyPr>
          <a:lstStyle/>
          <a:p>
            <a:r>
              <a:rPr lang="en-US" sz="4000" dirty="0"/>
              <a:t>PSA2015: Student feedback</a:t>
            </a:r>
          </a:p>
        </p:txBody>
      </p:sp>
      <p:pic>
        <p:nvPicPr>
          <p:cNvPr id="6" name="Picture 5">
            <a:extLst>
              <a:ext uri="{FF2B5EF4-FFF2-40B4-BE49-F238E27FC236}">
                <a16:creationId xmlns:a16="http://schemas.microsoft.com/office/drawing/2014/main" id="{8B764E53-7C9B-814C-A906-480F4417774E}"/>
              </a:ext>
            </a:extLst>
          </p:cNvPr>
          <p:cNvPicPr>
            <a:picLocks noChangeAspect="1"/>
          </p:cNvPicPr>
          <p:nvPr/>
        </p:nvPicPr>
        <p:blipFill>
          <a:blip r:embed="rId3"/>
          <a:stretch>
            <a:fillRect/>
          </a:stretch>
        </p:blipFill>
        <p:spPr>
          <a:xfrm>
            <a:off x="76200" y="405357"/>
            <a:ext cx="1491380" cy="66863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Screen shot 2013-08-28 at 05.16.41.png"/>
          <p:cNvPicPr>
            <a:picLocks noChangeAspect="1"/>
          </p:cNvPicPr>
          <p:nvPr/>
        </p:nvPicPr>
        <p:blipFill>
          <a:blip r:embed="rId2"/>
          <a:stretch>
            <a:fillRect/>
          </a:stretch>
        </p:blipFill>
        <p:spPr>
          <a:xfrm>
            <a:off x="435365" y="241300"/>
            <a:ext cx="4091413" cy="2527300"/>
          </a:xfrm>
          <a:prstGeom prst="rect">
            <a:avLst/>
          </a:prstGeom>
        </p:spPr>
      </p:pic>
      <p:pic>
        <p:nvPicPr>
          <p:cNvPr id="3" name="Picture 2" descr="Screen shot 2013-08-28 at 11.50.53.png"/>
          <p:cNvPicPr>
            <a:picLocks noChangeAspect="1"/>
          </p:cNvPicPr>
          <p:nvPr/>
        </p:nvPicPr>
        <p:blipFill>
          <a:blip r:embed="rId3"/>
          <a:stretch>
            <a:fillRect/>
          </a:stretch>
        </p:blipFill>
        <p:spPr>
          <a:xfrm>
            <a:off x="5235155" y="241300"/>
            <a:ext cx="3672364" cy="2527300"/>
          </a:xfrm>
          <a:prstGeom prst="rect">
            <a:avLst/>
          </a:prstGeom>
        </p:spPr>
      </p:pic>
      <p:pic>
        <p:nvPicPr>
          <p:cNvPr id="4" name="Picture 3" descr="Screen shot 2014-02-06 at 21.12.30.png"/>
          <p:cNvPicPr>
            <a:picLocks noChangeAspect="1"/>
          </p:cNvPicPr>
          <p:nvPr/>
        </p:nvPicPr>
        <p:blipFill>
          <a:blip r:embed="rId4"/>
          <a:stretch>
            <a:fillRect/>
          </a:stretch>
        </p:blipFill>
        <p:spPr>
          <a:xfrm>
            <a:off x="435365" y="2926146"/>
            <a:ext cx="2640736" cy="3715954"/>
          </a:xfrm>
          <a:prstGeom prst="rect">
            <a:avLst/>
          </a:prstGeom>
        </p:spPr>
      </p:pic>
      <p:pic>
        <p:nvPicPr>
          <p:cNvPr id="6" name="Picture 5" descr="Screen shot 2014-02-06 at 21.23.14.png"/>
          <p:cNvPicPr>
            <a:picLocks noChangeAspect="1"/>
          </p:cNvPicPr>
          <p:nvPr/>
        </p:nvPicPr>
        <p:blipFill>
          <a:blip r:embed="rId5"/>
          <a:srcRect l="4645" t="2637" r="4372" b="2264"/>
          <a:stretch>
            <a:fillRect/>
          </a:stretch>
        </p:blipFill>
        <p:spPr>
          <a:xfrm>
            <a:off x="3385512" y="2926146"/>
            <a:ext cx="2561931" cy="3715954"/>
          </a:xfrm>
          <a:prstGeom prst="rect">
            <a:avLst/>
          </a:prstGeom>
        </p:spPr>
      </p:pic>
      <p:pic>
        <p:nvPicPr>
          <p:cNvPr id="7" name="Picture 6" descr="Screen shot 2014-02-06 at 21.06.07.png"/>
          <p:cNvPicPr>
            <a:picLocks noChangeAspect="1"/>
          </p:cNvPicPr>
          <p:nvPr/>
        </p:nvPicPr>
        <p:blipFill>
          <a:blip r:embed="rId6"/>
          <a:stretch>
            <a:fillRect/>
          </a:stretch>
        </p:blipFill>
        <p:spPr>
          <a:xfrm>
            <a:off x="6269321" y="2926146"/>
            <a:ext cx="2638198" cy="371595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Summary</a:t>
            </a:r>
          </a:p>
        </p:txBody>
      </p:sp>
      <p:sp>
        <p:nvSpPr>
          <p:cNvPr id="4" name="Content Placeholder 3"/>
          <p:cNvSpPr>
            <a:spLocks noGrp="1"/>
          </p:cNvSpPr>
          <p:nvPr>
            <p:ph idx="1"/>
          </p:nvPr>
        </p:nvSpPr>
        <p:spPr>
          <a:xfrm>
            <a:off x="457200" y="1600200"/>
            <a:ext cx="8229600" cy="4902200"/>
          </a:xfrm>
        </p:spPr>
        <p:txBody>
          <a:bodyPr>
            <a:normAutofit fontScale="85000" lnSpcReduction="10000"/>
          </a:bodyPr>
          <a:lstStyle/>
          <a:p>
            <a:pPr>
              <a:lnSpc>
                <a:spcPct val="120000"/>
              </a:lnSpc>
            </a:pPr>
            <a:r>
              <a:rPr lang="en-US" dirty="0"/>
              <a:t>Prescribing is a </a:t>
            </a:r>
            <a:r>
              <a:rPr lang="en-US" b="1" dirty="0"/>
              <a:t>key clinical skill </a:t>
            </a:r>
            <a:r>
              <a:rPr lang="en-US" dirty="0"/>
              <a:t>for all doctors</a:t>
            </a:r>
          </a:p>
          <a:p>
            <a:pPr>
              <a:lnSpc>
                <a:spcPct val="120000"/>
              </a:lnSpc>
            </a:pPr>
            <a:r>
              <a:rPr lang="en-US" dirty="0"/>
              <a:t>There is evidence of </a:t>
            </a:r>
            <a:r>
              <a:rPr lang="en-US" b="1" dirty="0"/>
              <a:t>poor prescribing practice </a:t>
            </a:r>
            <a:r>
              <a:rPr lang="en-US" dirty="0"/>
              <a:t>amongst new graduates and others</a:t>
            </a:r>
            <a:endParaRPr lang="en-US" b="1" dirty="0"/>
          </a:p>
          <a:p>
            <a:pPr>
              <a:lnSpc>
                <a:spcPct val="120000"/>
              </a:lnSpc>
            </a:pPr>
            <a:r>
              <a:rPr lang="en-US" dirty="0"/>
              <a:t>A </a:t>
            </a:r>
            <a:r>
              <a:rPr lang="en-US" b="1" dirty="0"/>
              <a:t>reliable and valid assessment of competence </a:t>
            </a:r>
            <a:r>
              <a:rPr lang="en-US" dirty="0"/>
              <a:t>is helpful for medical schools and the NHS, and serve to stimulate improved educational experiences for students</a:t>
            </a:r>
            <a:endParaRPr lang="en-US" b="1" dirty="0"/>
          </a:p>
          <a:p>
            <a:pPr>
              <a:lnSpc>
                <a:spcPct val="120000"/>
              </a:lnSpc>
            </a:pPr>
            <a:r>
              <a:rPr lang="en-US" dirty="0"/>
              <a:t>The</a:t>
            </a:r>
            <a:r>
              <a:rPr lang="en-US" b="1" dirty="0"/>
              <a:t> Prescribing Safety Assessment </a:t>
            </a:r>
            <a:r>
              <a:rPr lang="en-US" dirty="0"/>
              <a:t>enables graduates to demonstrate that they have achieved a basic level of competence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360363" y="437066"/>
            <a:ext cx="8459787" cy="2106110"/>
          </a:xfrm>
          <a:ln/>
        </p:spPr>
        <p:txBody>
          <a:bodyP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44" b="1" dirty="0"/>
              <a:t>Prescribing Safety Assessment</a:t>
            </a:r>
            <a:br>
              <a:rPr lang="en-US" sz="4444" b="1" dirty="0"/>
            </a:br>
            <a:r>
              <a:rPr lang="en-US" sz="2800" b="1" dirty="0"/>
              <a:t>Quality control, peer review and delivery</a:t>
            </a:r>
            <a:endParaRPr lang="en-US" sz="3200" b="1"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609" y="5423810"/>
            <a:ext cx="1664857" cy="737380"/>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8589" y="5473884"/>
            <a:ext cx="1960562" cy="6372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Rectangle 2"/>
          <p:cNvSpPr>
            <a:spLocks noChangeArrowheads="1"/>
          </p:cNvSpPr>
          <p:nvPr/>
        </p:nvSpPr>
        <p:spPr bwMode="auto">
          <a:xfrm>
            <a:off x="939006" y="2735217"/>
            <a:ext cx="7302500" cy="507831"/>
          </a:xfrm>
          <a:prstGeom prst="rect">
            <a:avLst/>
          </a:prstGeom>
          <a:noFill/>
          <a:ln w="9525">
            <a:noFill/>
            <a:round/>
            <a:headEnd/>
            <a:tailEnd/>
          </a:ln>
          <a:effectLst/>
        </p:spPr>
        <p:txBody>
          <a:bodyPr wrap="square" tIns="91440">
            <a:prstTxWarp prst="textNoShape">
              <a:avLst/>
            </a:prstTxWarp>
            <a:spAutoFit/>
          </a:bodyPr>
          <a:lstStyle/>
          <a:p>
            <a:pPr algn="ctr" hangingPunct="1">
              <a:lnSpc>
                <a:spcPct val="100000"/>
              </a:lnSpc>
              <a:spcBef>
                <a:spcPts val="12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b="1" dirty="0">
                <a:solidFill>
                  <a:srgbClr val="000000"/>
                </a:solidFill>
                <a:latin typeface="Calibri" charset="0"/>
              </a:rPr>
              <a:t>Professor Simon Maxwell, </a:t>
            </a:r>
            <a:r>
              <a:rPr lang="en-GB" sz="2400" dirty="0">
                <a:solidFill>
                  <a:srgbClr val="000000"/>
                </a:solidFill>
                <a:latin typeface="Calibri" charset="0"/>
              </a:rPr>
              <a:t>PSA</a:t>
            </a:r>
            <a:r>
              <a:rPr lang="en-GB" sz="2400" b="1" dirty="0">
                <a:solidFill>
                  <a:srgbClr val="000000"/>
                </a:solidFill>
                <a:latin typeface="Calibri" charset="0"/>
              </a:rPr>
              <a:t> </a:t>
            </a:r>
            <a:r>
              <a:rPr lang="en-GB" sz="2400" dirty="0">
                <a:solidFill>
                  <a:srgbClr val="000000"/>
                </a:solidFill>
                <a:latin typeface="Calibri" charset="0"/>
              </a:rPr>
              <a:t>Medical Director</a:t>
            </a:r>
          </a:p>
        </p:txBody>
      </p:sp>
      <p:pic>
        <p:nvPicPr>
          <p:cNvPr id="8" name="Picture 7">
            <a:extLst>
              <a:ext uri="{FF2B5EF4-FFF2-40B4-BE49-F238E27FC236}">
                <a16:creationId xmlns:a16="http://schemas.microsoft.com/office/drawing/2014/main" id="{0CBAFB0D-BC4A-E844-80AF-B1988EBA73B6}"/>
              </a:ext>
            </a:extLst>
          </p:cNvPr>
          <p:cNvPicPr>
            <a:picLocks noChangeAspect="1"/>
          </p:cNvPicPr>
          <p:nvPr/>
        </p:nvPicPr>
        <p:blipFill>
          <a:blip r:embed="rId5"/>
          <a:stretch>
            <a:fillRect/>
          </a:stretch>
        </p:blipFill>
        <p:spPr>
          <a:xfrm>
            <a:off x="3719336" y="5351456"/>
            <a:ext cx="1652763" cy="740993"/>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streams</a:t>
            </a:r>
          </a:p>
        </p:txBody>
      </p:sp>
      <p:sp>
        <p:nvSpPr>
          <p:cNvPr id="3" name="Content Placeholder 2"/>
          <p:cNvSpPr>
            <a:spLocks noGrp="1"/>
          </p:cNvSpPr>
          <p:nvPr>
            <p:ph idx="1"/>
          </p:nvPr>
        </p:nvSpPr>
        <p:spPr>
          <a:xfrm>
            <a:off x="457200" y="1828800"/>
            <a:ext cx="8229600" cy="4297363"/>
          </a:xfrm>
        </p:spPr>
        <p:txBody>
          <a:bodyPr/>
          <a:lstStyle/>
          <a:p>
            <a:pPr>
              <a:spcAft>
                <a:spcPts val="2400"/>
              </a:spcAft>
            </a:pPr>
            <a:r>
              <a:rPr lang="en-US" dirty="0"/>
              <a:t>Question item bank development</a:t>
            </a:r>
          </a:p>
          <a:p>
            <a:pPr>
              <a:spcAft>
                <a:spcPts val="2400"/>
              </a:spcAft>
            </a:pPr>
            <a:r>
              <a:rPr lang="en-US" dirty="0"/>
              <a:t>Online delivery platform</a:t>
            </a:r>
          </a:p>
          <a:p>
            <a:pPr>
              <a:spcAft>
                <a:spcPts val="2400"/>
              </a:spcAft>
            </a:pPr>
            <a:r>
              <a:rPr lang="en-US" dirty="0"/>
              <a:t>Guidance and communications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2147"/>
            <a:ext cx="8229600" cy="2523431"/>
          </a:xfrm>
        </p:spPr>
        <p:txBody>
          <a:bodyPr>
            <a:normAutofit/>
          </a:bodyPr>
          <a:lstStyle/>
          <a:p>
            <a:r>
              <a:rPr lang="en-US" sz="6000" b="1" dirty="0"/>
              <a:t>Quality control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Item Bank and Test Development</a:t>
            </a:r>
          </a:p>
        </p:txBody>
      </p:sp>
      <p:sp>
        <p:nvSpPr>
          <p:cNvPr id="3" name="Content Placeholder 2"/>
          <p:cNvSpPr>
            <a:spLocks noGrp="1"/>
          </p:cNvSpPr>
          <p:nvPr>
            <p:ph idx="1"/>
          </p:nvPr>
        </p:nvSpPr>
        <p:spPr>
          <a:xfrm>
            <a:off x="457200" y="1600200"/>
            <a:ext cx="8229600" cy="4927600"/>
          </a:xfrm>
        </p:spPr>
        <p:txBody>
          <a:bodyPr>
            <a:noAutofit/>
          </a:bodyPr>
          <a:lstStyle/>
          <a:p>
            <a:pPr>
              <a:lnSpc>
                <a:spcPct val="120000"/>
              </a:lnSpc>
              <a:spcAft>
                <a:spcPts val="600"/>
              </a:spcAft>
            </a:pPr>
            <a:r>
              <a:rPr lang="en-US" sz="2800" dirty="0"/>
              <a:t>Now have over 100 trained authors</a:t>
            </a:r>
          </a:p>
          <a:p>
            <a:pPr>
              <a:lnSpc>
                <a:spcPct val="120000"/>
              </a:lnSpc>
            </a:pPr>
            <a:r>
              <a:rPr lang="en-US" sz="2800" dirty="0"/>
              <a:t>Question item authors have diverse backgrounds</a:t>
            </a:r>
          </a:p>
          <a:p>
            <a:pPr lvl="1">
              <a:lnSpc>
                <a:spcPct val="120000"/>
              </a:lnSpc>
            </a:pPr>
            <a:r>
              <a:rPr lang="en-US" sz="2400" dirty="0"/>
              <a:t>Medical Schools</a:t>
            </a:r>
          </a:p>
          <a:p>
            <a:pPr lvl="1">
              <a:lnSpc>
                <a:spcPct val="120000"/>
              </a:lnSpc>
            </a:pPr>
            <a:r>
              <a:rPr lang="en-US" sz="2400" dirty="0"/>
              <a:t>British Pharmacological Society</a:t>
            </a:r>
          </a:p>
          <a:p>
            <a:pPr lvl="1">
              <a:lnSpc>
                <a:spcPct val="120000"/>
              </a:lnSpc>
              <a:spcAft>
                <a:spcPts val="600"/>
              </a:spcAft>
            </a:pPr>
            <a:r>
              <a:rPr lang="en-US" sz="2400" dirty="0"/>
              <a:t>Clinical pharmacy</a:t>
            </a:r>
          </a:p>
          <a:p>
            <a:pPr>
              <a:lnSpc>
                <a:spcPct val="120000"/>
              </a:lnSpc>
            </a:pPr>
            <a:r>
              <a:rPr lang="en-US" sz="2800" dirty="0"/>
              <a:t>Items submitted to PSA online system</a:t>
            </a:r>
          </a:p>
          <a:p>
            <a:pPr lvl="1">
              <a:lnSpc>
                <a:spcPct val="120000"/>
              </a:lnSpc>
            </a:pPr>
            <a:endParaRPr 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95ABD70-E273-7143-8451-9AB8922EE35D}"/>
              </a:ext>
            </a:extLst>
          </p:cNvPr>
          <p:cNvPicPr>
            <a:picLocks noChangeAspect="1"/>
          </p:cNvPicPr>
          <p:nvPr/>
        </p:nvPicPr>
        <p:blipFill>
          <a:blip r:embed="rId2"/>
          <a:stretch>
            <a:fillRect/>
          </a:stretch>
        </p:blipFill>
        <p:spPr>
          <a:xfrm>
            <a:off x="0" y="217165"/>
            <a:ext cx="9144000" cy="6042670"/>
          </a:xfrm>
          <a:prstGeom prst="rect">
            <a:avLst/>
          </a:prstGeom>
        </p:spPr>
      </p:pic>
      <p:sp>
        <p:nvSpPr>
          <p:cNvPr id="5" name="TextBox 4"/>
          <p:cNvSpPr txBox="1"/>
          <p:nvPr/>
        </p:nvSpPr>
        <p:spPr>
          <a:xfrm>
            <a:off x="6362700" y="1780788"/>
            <a:ext cx="2349500" cy="2600712"/>
          </a:xfrm>
          <a:prstGeom prst="rect">
            <a:avLst/>
          </a:prstGeom>
          <a:solidFill>
            <a:schemeClr val="bg1"/>
          </a:solidFill>
          <a:ln>
            <a:solidFill>
              <a:srgbClr val="000000"/>
            </a:solidFill>
          </a:ln>
        </p:spPr>
        <p:txBody>
          <a:bodyPr wrap="square" rtlCol="0">
            <a:spAutoFit/>
          </a:bodyPr>
          <a:lstStyle/>
          <a:p>
            <a:pPr>
              <a:spcAft>
                <a:spcPts val="600"/>
              </a:spcAft>
            </a:pPr>
            <a:r>
              <a:rPr lang="en-US" sz="1600" dirty="0">
                <a:ln>
                  <a:solidFill>
                    <a:prstClr val="black"/>
                  </a:solidFill>
                </a:ln>
                <a:solidFill>
                  <a:prstClr val="black"/>
                </a:solidFill>
              </a:rPr>
              <a:t>Authoring</a:t>
            </a:r>
          </a:p>
          <a:p>
            <a:pPr>
              <a:spcAft>
                <a:spcPts val="600"/>
              </a:spcAft>
            </a:pPr>
            <a:r>
              <a:rPr lang="en-US" sz="1600" dirty="0">
                <a:ln>
                  <a:solidFill>
                    <a:prstClr val="black"/>
                  </a:solidFill>
                </a:ln>
                <a:solidFill>
                  <a:prstClr val="black"/>
                </a:solidFill>
              </a:rPr>
              <a:t>Editing</a:t>
            </a:r>
          </a:p>
          <a:p>
            <a:pPr>
              <a:spcAft>
                <a:spcPts val="600"/>
              </a:spcAft>
            </a:pPr>
            <a:r>
              <a:rPr lang="en-US" sz="1600" dirty="0">
                <a:ln>
                  <a:solidFill>
                    <a:prstClr val="black"/>
                  </a:solidFill>
                </a:ln>
                <a:solidFill>
                  <a:prstClr val="black"/>
                </a:solidFill>
              </a:rPr>
              <a:t>Quality assurance</a:t>
            </a:r>
          </a:p>
          <a:p>
            <a:pPr>
              <a:spcAft>
                <a:spcPts val="600"/>
              </a:spcAft>
            </a:pPr>
            <a:r>
              <a:rPr lang="en-US" sz="1600" dirty="0">
                <a:ln>
                  <a:solidFill>
                    <a:prstClr val="black"/>
                  </a:solidFill>
                </a:ln>
                <a:solidFill>
                  <a:prstClr val="black"/>
                </a:solidFill>
              </a:rPr>
              <a:t>Item bank</a:t>
            </a:r>
          </a:p>
          <a:p>
            <a:pPr>
              <a:spcAft>
                <a:spcPts val="600"/>
              </a:spcAft>
            </a:pPr>
            <a:r>
              <a:rPr lang="en-US" sz="1600" dirty="0">
                <a:ln>
                  <a:solidFill>
                    <a:prstClr val="black"/>
                  </a:solidFill>
                </a:ln>
                <a:solidFill>
                  <a:prstClr val="black"/>
                </a:solidFill>
              </a:rPr>
              <a:t>Assessment construction</a:t>
            </a:r>
          </a:p>
          <a:p>
            <a:pPr>
              <a:spcAft>
                <a:spcPts val="600"/>
              </a:spcAft>
            </a:pPr>
            <a:r>
              <a:rPr lang="en-US" sz="1600" dirty="0">
                <a:ln>
                  <a:solidFill>
                    <a:prstClr val="black"/>
                  </a:solidFill>
                </a:ln>
                <a:solidFill>
                  <a:prstClr val="black"/>
                </a:solidFill>
              </a:rPr>
              <a:t>Assessment events</a:t>
            </a:r>
          </a:p>
          <a:p>
            <a:pPr>
              <a:spcAft>
                <a:spcPts val="600"/>
              </a:spcAft>
            </a:pPr>
            <a:r>
              <a:rPr lang="en-US" sz="1600" dirty="0">
                <a:ln>
                  <a:solidFill>
                    <a:prstClr val="black"/>
                  </a:solidFill>
                </a:ln>
                <a:solidFill>
                  <a:prstClr val="black"/>
                </a:solidFill>
              </a:rPr>
              <a:t>Psychometric analysis</a:t>
            </a:r>
          </a:p>
          <a:p>
            <a:pPr>
              <a:spcAft>
                <a:spcPts val="600"/>
              </a:spcAft>
            </a:pPr>
            <a:r>
              <a:rPr lang="en-US" sz="1600" dirty="0">
                <a:ln>
                  <a:solidFill>
                    <a:prstClr val="black"/>
                  </a:solidFill>
                </a:ln>
                <a:solidFill>
                  <a:prstClr val="black"/>
                </a:solidFill>
              </a:rPr>
              <a:t>Drug bank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Doctor signing a prescription"/>
          <p:cNvPicPr>
            <a:picLocks noChangeAspect="1" noChangeArrowheads="1"/>
          </p:cNvPicPr>
          <p:nvPr/>
        </p:nvPicPr>
        <p:blipFill>
          <a:blip r:embed="rId2"/>
          <a:srcRect/>
          <a:stretch>
            <a:fillRect/>
          </a:stretch>
        </p:blipFill>
        <p:spPr bwMode="auto">
          <a:xfrm>
            <a:off x="203200" y="681117"/>
            <a:ext cx="4984750" cy="4984750"/>
          </a:xfrm>
          <a:prstGeom prst="rect">
            <a:avLst/>
          </a:prstGeom>
          <a:noFill/>
          <a:ln w="22225">
            <a:noFill/>
            <a:miter lim="800000"/>
            <a:headEnd/>
            <a:tailEnd/>
          </a:ln>
        </p:spPr>
      </p:pic>
      <p:sp>
        <p:nvSpPr>
          <p:cNvPr id="4" name="TextBox 3"/>
          <p:cNvSpPr txBox="1"/>
          <p:nvPr/>
        </p:nvSpPr>
        <p:spPr>
          <a:xfrm>
            <a:off x="4940300" y="1447800"/>
            <a:ext cx="3975100" cy="3862595"/>
          </a:xfrm>
          <a:prstGeom prst="rect">
            <a:avLst/>
          </a:prstGeom>
          <a:noFill/>
        </p:spPr>
        <p:txBody>
          <a:bodyPr wrap="square" rtlCol="0">
            <a:spAutoFit/>
          </a:bodyPr>
          <a:lstStyle/>
          <a:p>
            <a:pPr>
              <a:spcBef>
                <a:spcPct val="50000"/>
              </a:spcBef>
              <a:spcAft>
                <a:spcPts val="600"/>
              </a:spcAft>
            </a:pPr>
            <a:r>
              <a:rPr lang="en-GB" sz="3200" b="1" dirty="0"/>
              <a:t>Prescribing medicines</a:t>
            </a:r>
          </a:p>
          <a:p>
            <a:pPr>
              <a:spcBef>
                <a:spcPct val="50000"/>
              </a:spcBef>
              <a:spcAft>
                <a:spcPts val="600"/>
              </a:spcAft>
            </a:pPr>
            <a:r>
              <a:rPr lang="en-GB" sz="3200" i="1" dirty="0"/>
              <a:t>the most common intervention (for good or bad) that most doctors make to improve the health of their patients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2-04-06 at 14.38.43.png"/>
          <p:cNvPicPr>
            <a:picLocks noChangeAspect="1"/>
          </p:cNvPicPr>
          <p:nvPr/>
        </p:nvPicPr>
        <p:blipFill>
          <a:blip r:embed="rId2"/>
          <a:stretch>
            <a:fillRect/>
          </a:stretch>
        </p:blipFill>
        <p:spPr>
          <a:xfrm>
            <a:off x="0" y="3483429"/>
            <a:ext cx="9144000" cy="3374571"/>
          </a:xfrm>
          <a:prstGeom prst="rect">
            <a:avLst/>
          </a:prstGeom>
        </p:spPr>
      </p:pic>
      <p:pic>
        <p:nvPicPr>
          <p:cNvPr id="2" name="Picture 1"/>
          <p:cNvPicPr>
            <a:picLocks noChangeAspect="1"/>
          </p:cNvPicPr>
          <p:nvPr/>
        </p:nvPicPr>
        <p:blipFill>
          <a:blip r:embed="rId3"/>
          <a:stretch>
            <a:fillRect/>
          </a:stretch>
        </p:blipFill>
        <p:spPr>
          <a:xfrm>
            <a:off x="208821" y="244929"/>
            <a:ext cx="8726358" cy="6477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2-04-06 at 14.38.43.png"/>
          <p:cNvPicPr>
            <a:picLocks noChangeAspect="1"/>
          </p:cNvPicPr>
          <p:nvPr/>
        </p:nvPicPr>
        <p:blipFill>
          <a:blip r:embed="rId3"/>
          <a:stretch>
            <a:fillRect/>
          </a:stretch>
        </p:blipFill>
        <p:spPr>
          <a:xfrm>
            <a:off x="0" y="3483429"/>
            <a:ext cx="9144000" cy="3374571"/>
          </a:xfrm>
          <a:prstGeom prst="rect">
            <a:avLst/>
          </a:prstGeom>
        </p:spPr>
      </p:pic>
      <p:pic>
        <p:nvPicPr>
          <p:cNvPr id="2" name="Picture 1"/>
          <p:cNvPicPr>
            <a:picLocks noChangeAspect="1"/>
          </p:cNvPicPr>
          <p:nvPr/>
        </p:nvPicPr>
        <p:blipFill>
          <a:blip r:embed="rId4"/>
          <a:stretch>
            <a:fillRect/>
          </a:stretch>
        </p:blipFill>
        <p:spPr>
          <a:xfrm>
            <a:off x="0" y="1427566"/>
            <a:ext cx="9144000" cy="5113122"/>
          </a:xfrm>
          <a:prstGeom prst="rect">
            <a:avLst/>
          </a:prstGeom>
        </p:spPr>
      </p:pic>
      <p:sp>
        <p:nvSpPr>
          <p:cNvPr id="5" name="TextBox 4"/>
          <p:cNvSpPr txBox="1"/>
          <p:nvPr/>
        </p:nvSpPr>
        <p:spPr>
          <a:xfrm>
            <a:off x="5194300" y="648589"/>
            <a:ext cx="3073400" cy="461665"/>
          </a:xfrm>
          <a:prstGeom prst="rect">
            <a:avLst/>
          </a:prstGeom>
          <a:noFill/>
          <a:ln w="34925" cap="flat" cmpd="sng" algn="ctr">
            <a:solidFill>
              <a:srgbClr val="000000"/>
            </a:solidFill>
            <a:prstDash val="solid"/>
            <a:round/>
            <a:headEnd type="none" w="med" len="med"/>
            <a:tailEnd type="none" w="med" len="med"/>
          </a:ln>
        </p:spPr>
        <p:txBody>
          <a:bodyPr wrap="square" rtlCol="0">
            <a:spAutoFit/>
          </a:bodyPr>
          <a:lstStyle/>
          <a:p>
            <a:pPr algn="ctr"/>
            <a:r>
              <a:rPr lang="en-US" sz="2400" b="1" dirty="0">
                <a:solidFill>
                  <a:prstClr val="black"/>
                </a:solidFill>
              </a:rPr>
              <a:t>May 18~ 3300 items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1F1B6A-D075-4A41-8DFB-D960317AD7A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54000" y="406400"/>
            <a:ext cx="8509000" cy="6146799"/>
          </a:xfrm>
          <a:prstGeom prst="rect">
            <a:avLst/>
          </a:prstGeom>
        </p:spPr>
      </p:pic>
    </p:spTree>
    <p:extLst>
      <p:ext uri="{BB962C8B-B14F-4D97-AF65-F5344CB8AC3E}">
        <p14:creationId xmlns:p14="http://schemas.microsoft.com/office/powerpoint/2010/main" val="8426316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Item development cycle</a:t>
            </a:r>
          </a:p>
        </p:txBody>
      </p:sp>
      <p:sp>
        <p:nvSpPr>
          <p:cNvPr id="3" name="Content Placeholder 2"/>
          <p:cNvSpPr>
            <a:spLocks noGrp="1"/>
          </p:cNvSpPr>
          <p:nvPr>
            <p:ph idx="1"/>
          </p:nvPr>
        </p:nvSpPr>
        <p:spPr/>
        <p:txBody>
          <a:bodyPr>
            <a:normAutofit/>
          </a:bodyPr>
          <a:lstStyle/>
          <a:p>
            <a:pPr marL="0" lvl="1">
              <a:lnSpc>
                <a:spcPct val="120000"/>
              </a:lnSpc>
              <a:spcAft>
                <a:spcPts val="1200"/>
              </a:spcAft>
              <a:buFont typeface="Arial"/>
              <a:buChar char="•"/>
            </a:pPr>
            <a:r>
              <a:rPr lang="en-US" dirty="0"/>
              <a:t>Items commissioned from trained authors (Sept–Dec)</a:t>
            </a:r>
          </a:p>
          <a:p>
            <a:pPr marL="0" lvl="1">
              <a:lnSpc>
                <a:spcPct val="120000"/>
              </a:lnSpc>
              <a:spcAft>
                <a:spcPts val="1200"/>
              </a:spcAft>
              <a:buFont typeface="Arial"/>
              <a:buChar char="•"/>
            </a:pPr>
            <a:r>
              <a:rPr lang="en-US" dirty="0"/>
              <a:t>Peer review event over 2 days in Birmingham (May)</a:t>
            </a:r>
          </a:p>
          <a:p>
            <a:pPr marL="0" lvl="1">
              <a:lnSpc>
                <a:spcPct val="120000"/>
              </a:lnSpc>
              <a:spcAft>
                <a:spcPts val="1200"/>
              </a:spcAft>
              <a:buFont typeface="Arial"/>
              <a:buChar char="•"/>
            </a:pPr>
            <a:r>
              <a:rPr lang="en-US" dirty="0"/>
              <a:t>PSA question papers constructed (September)</a:t>
            </a:r>
          </a:p>
          <a:p>
            <a:pPr marL="0" lvl="1">
              <a:lnSpc>
                <a:spcPct val="120000"/>
              </a:lnSpc>
              <a:spcAft>
                <a:spcPts val="1200"/>
              </a:spcAft>
              <a:buFont typeface="Arial"/>
              <a:buChar char="•"/>
            </a:pPr>
            <a:r>
              <a:rPr lang="en-US" dirty="0"/>
              <a:t>Assessment Board meeting (November)</a:t>
            </a:r>
          </a:p>
          <a:p>
            <a:pPr marL="0" lvl="1">
              <a:lnSpc>
                <a:spcPct val="120000"/>
              </a:lnSpc>
              <a:spcAft>
                <a:spcPts val="1200"/>
              </a:spcAft>
              <a:buFont typeface="Arial"/>
              <a:buChar char="•"/>
            </a:pPr>
            <a:r>
              <a:rPr lang="en-US" dirty="0"/>
              <a:t>Standard Setting meeting (January)</a:t>
            </a:r>
          </a:p>
          <a:p>
            <a:pPr marL="0" lvl="1">
              <a:lnSpc>
                <a:spcPct val="120000"/>
              </a:lnSpc>
              <a:spcAft>
                <a:spcPts val="1200"/>
              </a:spcAft>
              <a:buFont typeface="Arial"/>
              <a:buChar char="•"/>
            </a:pPr>
            <a:r>
              <a:rPr lang="en-US" dirty="0"/>
              <a:t>PSA events in medical schools (Feb–June)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2147"/>
            <a:ext cx="8229600" cy="2523431"/>
          </a:xfrm>
        </p:spPr>
        <p:txBody>
          <a:bodyPr>
            <a:normAutofit/>
          </a:bodyPr>
          <a:lstStyle/>
          <a:p>
            <a:r>
              <a:rPr lang="en-US" sz="6000" b="1" dirty="0"/>
              <a:t>Delivery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2-04-06 at 14.38.43.png"/>
          <p:cNvPicPr>
            <a:picLocks noChangeAspect="1"/>
          </p:cNvPicPr>
          <p:nvPr/>
        </p:nvPicPr>
        <p:blipFill>
          <a:blip r:embed="rId3"/>
          <a:stretch>
            <a:fillRect/>
          </a:stretch>
        </p:blipFill>
        <p:spPr>
          <a:xfrm>
            <a:off x="0" y="3483429"/>
            <a:ext cx="9144000" cy="3374571"/>
          </a:xfrm>
          <a:prstGeom prst="rect">
            <a:avLst/>
          </a:prstGeom>
        </p:spPr>
      </p:pic>
      <p:pic>
        <p:nvPicPr>
          <p:cNvPr id="7" name="Picture 6">
            <a:extLst>
              <a:ext uri="{FF2B5EF4-FFF2-40B4-BE49-F238E27FC236}">
                <a16:creationId xmlns:a16="http://schemas.microsoft.com/office/drawing/2014/main" id="{0EE07943-D1E0-B947-B839-36B5979057AF}"/>
              </a:ext>
            </a:extLst>
          </p:cNvPr>
          <p:cNvPicPr>
            <a:picLocks noChangeAspect="1"/>
          </p:cNvPicPr>
          <p:nvPr/>
        </p:nvPicPr>
        <p:blipFill>
          <a:blip r:embed="rId4"/>
          <a:stretch>
            <a:fillRect/>
          </a:stretch>
        </p:blipFill>
        <p:spPr>
          <a:xfrm>
            <a:off x="0" y="363563"/>
            <a:ext cx="9144000" cy="613087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0B769C8-11F5-0E4C-90FF-8FAEE00D9E9E}"/>
              </a:ext>
            </a:extLst>
          </p:cNvPr>
          <p:cNvPicPr>
            <a:picLocks noChangeAspect="1"/>
          </p:cNvPicPr>
          <p:nvPr/>
        </p:nvPicPr>
        <p:blipFill>
          <a:blip r:embed="rId2"/>
          <a:stretch>
            <a:fillRect/>
          </a:stretch>
        </p:blipFill>
        <p:spPr>
          <a:xfrm>
            <a:off x="0" y="364529"/>
            <a:ext cx="9144000" cy="6334846"/>
          </a:xfrm>
          <a:prstGeom prst="rect">
            <a:avLst/>
          </a:prstGeom>
        </p:spPr>
      </p:pic>
      <p:pic>
        <p:nvPicPr>
          <p:cNvPr id="8" name="Picture 7">
            <a:extLst>
              <a:ext uri="{FF2B5EF4-FFF2-40B4-BE49-F238E27FC236}">
                <a16:creationId xmlns:a16="http://schemas.microsoft.com/office/drawing/2014/main" id="{3081FCB5-CE1A-F248-9F3A-1933474BA522}"/>
              </a:ext>
            </a:extLst>
          </p:cNvPr>
          <p:cNvPicPr>
            <a:picLocks noChangeAspect="1"/>
          </p:cNvPicPr>
          <p:nvPr/>
        </p:nvPicPr>
        <p:blipFill>
          <a:blip r:embed="rId3"/>
          <a:stretch>
            <a:fillRect/>
          </a:stretch>
        </p:blipFill>
        <p:spPr>
          <a:xfrm>
            <a:off x="5321300" y="3367137"/>
            <a:ext cx="3683000" cy="3332238"/>
          </a:xfrm>
          <a:prstGeom prst="rect">
            <a:avLst/>
          </a:prstGeom>
        </p:spPr>
      </p:pic>
      <p:pic>
        <p:nvPicPr>
          <p:cNvPr id="12" name="Picture 11">
            <a:extLst>
              <a:ext uri="{FF2B5EF4-FFF2-40B4-BE49-F238E27FC236}">
                <a16:creationId xmlns:a16="http://schemas.microsoft.com/office/drawing/2014/main" id="{0F426C7F-92FA-4B47-A95A-7C8D7ACD4718}"/>
              </a:ext>
            </a:extLst>
          </p:cNvPr>
          <p:cNvPicPr>
            <a:picLocks noChangeAspect="1"/>
          </p:cNvPicPr>
          <p:nvPr/>
        </p:nvPicPr>
        <p:blipFill>
          <a:blip r:embed="rId4"/>
          <a:stretch>
            <a:fillRect/>
          </a:stretch>
        </p:blipFill>
        <p:spPr>
          <a:xfrm>
            <a:off x="4336596" y="3128256"/>
            <a:ext cx="3036207" cy="1625947"/>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80C573-E5DE-484A-975B-F9DD9CCEBB7F}"/>
              </a:ext>
            </a:extLst>
          </p:cNvPr>
          <p:cNvPicPr>
            <a:picLocks noChangeAspect="1"/>
          </p:cNvPicPr>
          <p:nvPr/>
        </p:nvPicPr>
        <p:blipFill>
          <a:blip r:embed="rId2"/>
          <a:stretch>
            <a:fillRect/>
          </a:stretch>
        </p:blipFill>
        <p:spPr>
          <a:xfrm>
            <a:off x="0" y="1304555"/>
            <a:ext cx="9144000" cy="424889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7D6A7F-9C5C-DF48-AEAF-6C97CFB3AB87}"/>
              </a:ext>
            </a:extLst>
          </p:cNvPr>
          <p:cNvPicPr>
            <a:picLocks noChangeAspect="1"/>
          </p:cNvPicPr>
          <p:nvPr/>
        </p:nvPicPr>
        <p:blipFill>
          <a:blip r:embed="rId2"/>
          <a:stretch>
            <a:fillRect/>
          </a:stretch>
        </p:blipFill>
        <p:spPr>
          <a:xfrm>
            <a:off x="0" y="1370994"/>
            <a:ext cx="9144000" cy="4116011"/>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354C2A-03ED-044F-B45C-0C6F13A394A6}"/>
              </a:ext>
            </a:extLst>
          </p:cNvPr>
          <p:cNvPicPr>
            <a:picLocks noChangeAspect="1"/>
          </p:cNvPicPr>
          <p:nvPr/>
        </p:nvPicPr>
        <p:blipFill>
          <a:blip r:embed="rId2"/>
          <a:stretch>
            <a:fillRect/>
          </a:stretch>
        </p:blipFill>
        <p:spPr>
          <a:xfrm>
            <a:off x="0" y="1143000"/>
            <a:ext cx="9144000" cy="4572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Concerns about FY1 Prescribing</a:t>
            </a:r>
          </a:p>
        </p:txBody>
      </p:sp>
      <p:sp>
        <p:nvSpPr>
          <p:cNvPr id="3" name="Content Placeholder 2"/>
          <p:cNvSpPr>
            <a:spLocks noGrp="1"/>
          </p:cNvSpPr>
          <p:nvPr>
            <p:ph idx="1"/>
          </p:nvPr>
        </p:nvSpPr>
        <p:spPr>
          <a:xfrm>
            <a:off x="457200" y="1417638"/>
            <a:ext cx="8229600" cy="5224462"/>
          </a:xfrm>
        </p:spPr>
        <p:txBody>
          <a:bodyPr>
            <a:normAutofit fontScale="92500" lnSpcReduction="10000"/>
          </a:bodyPr>
          <a:lstStyle/>
          <a:p>
            <a:r>
              <a:rPr lang="en-US" sz="2400" dirty="0" err="1"/>
              <a:t>Illing</a:t>
            </a:r>
            <a:r>
              <a:rPr lang="en-US" sz="2400" dirty="0"/>
              <a:t> et al (2008)</a:t>
            </a:r>
          </a:p>
          <a:p>
            <a:pPr lvl="1"/>
            <a:r>
              <a:rPr lang="en-US" sz="2000" dirty="0"/>
              <a:t>How prepared are medical graduates to begin practice? A comparison of three diverse UK medical schools. </a:t>
            </a:r>
          </a:p>
          <a:p>
            <a:pPr lvl="1"/>
            <a:r>
              <a:rPr lang="en-US" sz="2000" dirty="0"/>
              <a:t>Prescribing considered to be the key problem</a:t>
            </a:r>
          </a:p>
          <a:p>
            <a:pPr lvl="1">
              <a:spcAft>
                <a:spcPts val="600"/>
              </a:spcAft>
            </a:pPr>
            <a:r>
              <a:rPr lang="en-US" sz="2000" dirty="0">
                <a:solidFill>
                  <a:srgbClr val="800000"/>
                </a:solidFill>
              </a:rPr>
              <a:t>Over 80% graduates failed a prescribing assessment</a:t>
            </a:r>
          </a:p>
          <a:p>
            <a:r>
              <a:rPr lang="en-US" sz="2400" dirty="0"/>
              <a:t>Skills for Health Report (2009)</a:t>
            </a:r>
          </a:p>
          <a:p>
            <a:pPr lvl="1"/>
            <a:r>
              <a:rPr lang="en-GB" sz="2000" dirty="0">
                <a:latin typeface="+mj-lt"/>
              </a:rPr>
              <a:t>Junior doctors in the NHS: </a:t>
            </a:r>
            <a:r>
              <a:rPr lang="en-US" sz="2000" dirty="0">
                <a:latin typeface="+mj-lt"/>
              </a:rPr>
              <a:t>Preparing medical students for employment and post-graduate training</a:t>
            </a:r>
          </a:p>
          <a:p>
            <a:pPr lvl="1">
              <a:spcAft>
                <a:spcPts val="600"/>
              </a:spcAft>
            </a:pPr>
            <a:r>
              <a:rPr lang="en-US" sz="2000" dirty="0">
                <a:solidFill>
                  <a:srgbClr val="800000"/>
                </a:solidFill>
                <a:latin typeface="+mj-lt"/>
              </a:rPr>
              <a:t>65% of respondents considered prescribing was an issue</a:t>
            </a:r>
          </a:p>
          <a:p>
            <a:r>
              <a:rPr lang="en-US" sz="2400" dirty="0"/>
              <a:t>EQUIP Study (2009)</a:t>
            </a:r>
          </a:p>
          <a:p>
            <a:pPr lvl="1"/>
            <a:r>
              <a:rPr lang="en-US" sz="2000" dirty="0"/>
              <a:t>An in depth investigation into causes of prescribing errors by foundation trainees in relation to their medical education. </a:t>
            </a:r>
          </a:p>
          <a:p>
            <a:pPr lvl="1">
              <a:spcAft>
                <a:spcPts val="600"/>
              </a:spcAft>
            </a:pPr>
            <a:r>
              <a:rPr lang="en-US" sz="2000" dirty="0"/>
              <a:t>125,000 prescriptions in North-West England – </a:t>
            </a:r>
            <a:r>
              <a:rPr lang="en-US" sz="2000" dirty="0">
                <a:solidFill>
                  <a:srgbClr val="800000"/>
                </a:solidFill>
              </a:rPr>
              <a:t>error rate 9%</a:t>
            </a:r>
          </a:p>
          <a:p>
            <a:r>
              <a:rPr lang="en-US" sz="2400" dirty="0"/>
              <a:t>PROTECT Study (2011)</a:t>
            </a:r>
          </a:p>
          <a:p>
            <a:pPr lvl="1"/>
            <a:r>
              <a:rPr lang="en-US" sz="2000" dirty="0"/>
              <a:t>45,000 prescriptions in Scotland – </a:t>
            </a:r>
            <a:r>
              <a:rPr lang="en-US" sz="2000" dirty="0">
                <a:solidFill>
                  <a:srgbClr val="800000"/>
                </a:solidFill>
              </a:rPr>
              <a:t>error rate 7%</a:t>
            </a:r>
          </a:p>
          <a:p>
            <a:endParaRPr lang="en-US"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2147"/>
            <a:ext cx="8229600" cy="2523431"/>
          </a:xfrm>
        </p:spPr>
        <p:txBody>
          <a:bodyPr>
            <a:normAutofit/>
          </a:bodyPr>
          <a:lstStyle/>
          <a:p>
            <a:r>
              <a:rPr lang="en-US" sz="6000" b="1" dirty="0"/>
              <a:t>Guidance and Communication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Guidance and communications</a:t>
            </a:r>
          </a:p>
        </p:txBody>
      </p:sp>
      <p:sp>
        <p:nvSpPr>
          <p:cNvPr id="3" name="Content Placeholder 2"/>
          <p:cNvSpPr>
            <a:spLocks noGrp="1"/>
          </p:cNvSpPr>
          <p:nvPr>
            <p:ph idx="1"/>
          </p:nvPr>
        </p:nvSpPr>
        <p:spPr>
          <a:xfrm>
            <a:off x="457200" y="1417638"/>
            <a:ext cx="8229600" cy="5440362"/>
          </a:xfrm>
        </p:spPr>
        <p:txBody>
          <a:bodyPr>
            <a:normAutofit fontScale="85000" lnSpcReduction="10000"/>
          </a:bodyPr>
          <a:lstStyle/>
          <a:p>
            <a:pPr>
              <a:lnSpc>
                <a:spcPct val="120000"/>
              </a:lnSpc>
            </a:pPr>
            <a:r>
              <a:rPr lang="en-US" dirty="0"/>
              <a:t>Engaging with all medical schools on the development of national policies to guide the implementation</a:t>
            </a:r>
          </a:p>
          <a:p>
            <a:pPr lvl="1">
              <a:lnSpc>
                <a:spcPct val="120000"/>
              </a:lnSpc>
            </a:pPr>
            <a:r>
              <a:rPr lang="en-US" dirty="0"/>
              <a:t>Running of assessment events</a:t>
            </a:r>
          </a:p>
          <a:p>
            <a:pPr lvl="1">
              <a:lnSpc>
                <a:spcPct val="120000"/>
              </a:lnSpc>
            </a:pPr>
            <a:r>
              <a:rPr lang="en-US" dirty="0"/>
              <a:t>Retakes and remediation</a:t>
            </a:r>
          </a:p>
          <a:p>
            <a:pPr lvl="1">
              <a:lnSpc>
                <a:spcPct val="120000"/>
              </a:lnSpc>
            </a:pPr>
            <a:r>
              <a:rPr lang="en-US" dirty="0"/>
              <a:t>Appeals</a:t>
            </a:r>
          </a:p>
          <a:p>
            <a:pPr lvl="1">
              <a:lnSpc>
                <a:spcPct val="120000"/>
              </a:lnSpc>
              <a:spcAft>
                <a:spcPts val="600"/>
              </a:spcAft>
            </a:pPr>
            <a:r>
              <a:rPr lang="en-US" dirty="0"/>
              <a:t>Candidates with disabilities</a:t>
            </a:r>
          </a:p>
          <a:p>
            <a:pPr>
              <a:lnSpc>
                <a:spcPct val="120000"/>
              </a:lnSpc>
            </a:pPr>
            <a:r>
              <a:rPr lang="en-US" dirty="0"/>
              <a:t>Development of appropriate contacts</a:t>
            </a:r>
          </a:p>
          <a:p>
            <a:pPr lvl="1">
              <a:lnSpc>
                <a:spcPct val="120000"/>
              </a:lnSpc>
              <a:spcAft>
                <a:spcPts val="600"/>
              </a:spcAft>
            </a:pPr>
            <a:r>
              <a:rPr lang="en-US" dirty="0"/>
              <a:t>Assessment and IT leads</a:t>
            </a:r>
          </a:p>
          <a:p>
            <a:pPr>
              <a:lnSpc>
                <a:spcPct val="120000"/>
              </a:lnSpc>
            </a:pPr>
            <a:r>
              <a:rPr lang="en-US" dirty="0"/>
              <a:t>Website development </a:t>
            </a:r>
          </a:p>
          <a:p>
            <a:pPr lvl="1">
              <a:lnSpc>
                <a:spcPct val="120000"/>
              </a:lnSpc>
            </a:pPr>
            <a:r>
              <a:rPr lang="en-US" dirty="0"/>
              <a:t>https://</a:t>
            </a:r>
            <a:r>
              <a:rPr lang="en-US" dirty="0" err="1"/>
              <a:t>beta.admin.prescribingsafetyassessment.ac.uk</a:t>
            </a:r>
            <a:endParaRPr lang="en-US" dirty="0"/>
          </a:p>
          <a:p>
            <a:pPr marL="0" indent="0">
              <a:lnSpc>
                <a:spcPct val="120000"/>
              </a:lnSpc>
              <a:buNone/>
            </a:pPr>
            <a:endParaRPr lang="en-US" dirty="0"/>
          </a:p>
        </p:txBody>
      </p:sp>
      <p:sp>
        <p:nvSpPr>
          <p:cNvPr id="4" name="Rounded Rectangle 3"/>
          <p:cNvSpPr/>
          <p:nvPr/>
        </p:nvSpPr>
        <p:spPr>
          <a:xfrm>
            <a:off x="6400800" y="2908300"/>
            <a:ext cx="2476500" cy="863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a:t>Medical Schools</a:t>
            </a:r>
          </a:p>
        </p:txBody>
      </p:sp>
      <p:sp>
        <p:nvSpPr>
          <p:cNvPr id="5" name="Rounded Rectangle 4"/>
          <p:cNvSpPr/>
          <p:nvPr/>
        </p:nvSpPr>
        <p:spPr>
          <a:xfrm>
            <a:off x="6400800" y="3924300"/>
            <a:ext cx="2476500" cy="863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a:t>Medical Students</a:t>
            </a:r>
          </a:p>
        </p:txBody>
      </p:sp>
      <p:sp>
        <p:nvSpPr>
          <p:cNvPr id="6" name="Rounded Rectangle 5"/>
          <p:cNvSpPr/>
          <p:nvPr/>
        </p:nvSpPr>
        <p:spPr>
          <a:xfrm>
            <a:off x="6400800" y="4940300"/>
            <a:ext cx="2476500" cy="863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dirty="0"/>
              <a:t>Other stakeholders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Feedback session</a:t>
            </a:r>
            <a:endParaRPr lang="en-US" dirty="0"/>
          </a:p>
        </p:txBody>
      </p:sp>
      <p:sp>
        <p:nvSpPr>
          <p:cNvPr id="3" name="Content Placeholder 2"/>
          <p:cNvSpPr>
            <a:spLocks noGrp="1"/>
          </p:cNvSpPr>
          <p:nvPr>
            <p:ph idx="1"/>
          </p:nvPr>
        </p:nvSpPr>
        <p:spPr/>
        <p:txBody>
          <a:bodyPr/>
          <a:lstStyle/>
          <a:p>
            <a:r>
              <a:rPr lang="en-US" dirty="0"/>
              <a:t>Thanks for time and interest</a:t>
            </a:r>
          </a:p>
          <a:p>
            <a:r>
              <a:rPr lang="en-US" dirty="0"/>
              <a:t>Key points of the day</a:t>
            </a:r>
          </a:p>
          <a:p>
            <a:r>
              <a:rPr lang="en-US" dirty="0"/>
              <a:t>What’s next</a:t>
            </a:r>
          </a:p>
          <a:p>
            <a:r>
              <a:rPr lang="en-US" dirty="0"/>
              <a:t>Evaluation forms</a:t>
            </a:r>
          </a:p>
          <a:p>
            <a:r>
              <a:rPr lang="en-US" dirty="0"/>
              <a:t>Expenses forms</a:t>
            </a:r>
          </a:p>
          <a:p>
            <a:r>
              <a:rPr lang="en-US" dirty="0"/>
              <a:t>Attendance forms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411162"/>
          </a:xfrm>
        </p:spPr>
        <p:txBody>
          <a:bodyPr>
            <a:noAutofit/>
          </a:bodyPr>
          <a:lstStyle/>
          <a:p>
            <a:r>
              <a:rPr lang="en-US" sz="3200" b="1" dirty="0" err="1"/>
              <a:t>Programme</a:t>
            </a:r>
            <a:endParaRPr lang="en-US" sz="3200" b="1" dirty="0"/>
          </a:p>
        </p:txBody>
      </p:sp>
      <p:graphicFrame>
        <p:nvGraphicFramePr>
          <p:cNvPr id="8" name="Table 7"/>
          <p:cNvGraphicFramePr>
            <a:graphicFrameLocks noGrp="1"/>
          </p:cNvGraphicFramePr>
          <p:nvPr>
            <p:extLst>
              <p:ext uri="{D42A27DB-BD31-4B8C-83A1-F6EECF244321}">
                <p14:modId xmlns:p14="http://schemas.microsoft.com/office/powerpoint/2010/main" val="1025480175"/>
              </p:ext>
            </p:extLst>
          </p:nvPr>
        </p:nvGraphicFramePr>
        <p:xfrm>
          <a:off x="457200" y="838200"/>
          <a:ext cx="8229600" cy="4792326"/>
        </p:xfrm>
        <a:graphic>
          <a:graphicData uri="http://schemas.openxmlformats.org/drawingml/2006/table">
            <a:tbl>
              <a:tblPr firstRow="1" bandRow="1">
                <a:tableStyleId>{2D5ABB26-0587-4C30-8999-92F81FD0307C}</a:tableStyleId>
              </a:tblPr>
              <a:tblGrid>
                <a:gridCol w="1016000">
                  <a:extLst>
                    <a:ext uri="{9D8B030D-6E8A-4147-A177-3AD203B41FA5}">
                      <a16:colId xmlns:a16="http://schemas.microsoft.com/office/drawing/2014/main" val="20000"/>
                    </a:ext>
                  </a:extLst>
                </a:gridCol>
                <a:gridCol w="7213600">
                  <a:extLst>
                    <a:ext uri="{9D8B030D-6E8A-4147-A177-3AD203B41FA5}">
                      <a16:colId xmlns:a16="http://schemas.microsoft.com/office/drawing/2014/main" val="20001"/>
                    </a:ext>
                  </a:extLst>
                </a:gridCol>
              </a:tblGrid>
              <a:tr h="183535">
                <a:tc>
                  <a:txBody>
                    <a:bodyPr/>
                    <a:lstStyle/>
                    <a:p>
                      <a:endParaRPr lang="en-US" sz="500" dirty="0"/>
                    </a:p>
                  </a:txBody>
                  <a:tcPr/>
                </a:tc>
                <a:tc>
                  <a:txBody>
                    <a:bodyPr/>
                    <a:lstStyle/>
                    <a:p>
                      <a:endParaRPr lang="en-US" sz="500" dirty="0"/>
                    </a:p>
                  </a:txBody>
                  <a:tcPr/>
                </a:tc>
                <a:extLst>
                  <a:ext uri="{0D108BD9-81ED-4DB2-BD59-A6C34878D82A}">
                    <a16:rowId xmlns:a16="http://schemas.microsoft.com/office/drawing/2014/main" val="10000"/>
                  </a:ext>
                </a:extLst>
              </a:tr>
              <a:tr h="382803">
                <a:tc>
                  <a:txBody>
                    <a:bodyPr/>
                    <a:lstStyle/>
                    <a:p>
                      <a:r>
                        <a:rPr lang="en-US" dirty="0"/>
                        <a:t>10.15 </a:t>
                      </a:r>
                    </a:p>
                  </a:txBody>
                  <a:tcPr/>
                </a:tc>
                <a:tc>
                  <a:txBody>
                    <a:bodyPr/>
                    <a:lstStyle/>
                    <a:p>
                      <a:r>
                        <a:rPr lang="en-US" dirty="0"/>
                        <a:t>Coffee and registration</a:t>
                      </a:r>
                    </a:p>
                  </a:txBody>
                  <a:tcPr/>
                </a:tc>
                <a:extLst>
                  <a:ext uri="{0D108BD9-81ED-4DB2-BD59-A6C34878D82A}">
                    <a16:rowId xmlns:a16="http://schemas.microsoft.com/office/drawing/2014/main" val="10001"/>
                  </a:ext>
                </a:extLst>
              </a:tr>
              <a:tr h="513162">
                <a:tc>
                  <a:txBody>
                    <a:bodyPr/>
                    <a:lstStyle/>
                    <a:p>
                      <a:r>
                        <a:rPr lang="en-US" dirty="0"/>
                        <a:t>10.30</a:t>
                      </a:r>
                    </a:p>
                  </a:txBody>
                  <a:tcPr/>
                </a:tc>
                <a:tc>
                  <a:txBody>
                    <a:bodyPr/>
                    <a:lstStyle/>
                    <a:p>
                      <a:r>
                        <a:rPr lang="en-US" dirty="0"/>
                        <a:t>The Prescribing Safety Assessment – background, purpose and structure</a:t>
                      </a:r>
                    </a:p>
                  </a:txBody>
                  <a:tcPr/>
                </a:tc>
                <a:extLst>
                  <a:ext uri="{0D108BD9-81ED-4DB2-BD59-A6C34878D82A}">
                    <a16:rowId xmlns:a16="http://schemas.microsoft.com/office/drawing/2014/main" val="10002"/>
                  </a:ext>
                </a:extLst>
              </a:tr>
              <a:tr h="462034">
                <a:tc>
                  <a:txBody>
                    <a:bodyPr/>
                    <a:lstStyle/>
                    <a:p>
                      <a:r>
                        <a:rPr lang="en-US" dirty="0"/>
                        <a:t>10.50</a:t>
                      </a:r>
                    </a:p>
                  </a:txBody>
                  <a:tcPr/>
                </a:tc>
                <a:tc>
                  <a:txBody>
                    <a:bodyPr/>
                    <a:lstStyle/>
                    <a:p>
                      <a:r>
                        <a:rPr lang="en-US" dirty="0"/>
                        <a:t>PSA Item styles (Prescribing, Prescription Review, Calculation skills)</a:t>
                      </a:r>
                    </a:p>
                  </a:txBody>
                  <a:tcPr/>
                </a:tc>
                <a:extLst>
                  <a:ext uri="{0D108BD9-81ED-4DB2-BD59-A6C34878D82A}">
                    <a16:rowId xmlns:a16="http://schemas.microsoft.com/office/drawing/2014/main" val="10003"/>
                  </a:ext>
                </a:extLst>
              </a:tr>
              <a:tr h="382803">
                <a:tc>
                  <a:txBody>
                    <a:bodyPr/>
                    <a:lstStyle/>
                    <a:p>
                      <a:r>
                        <a:rPr lang="en-US" dirty="0"/>
                        <a:t>11.50</a:t>
                      </a:r>
                    </a:p>
                  </a:txBody>
                  <a:tcPr/>
                </a:tc>
                <a:tc>
                  <a:txBody>
                    <a:bodyPr/>
                    <a:lstStyle/>
                    <a:p>
                      <a:r>
                        <a:rPr lang="en-US" dirty="0"/>
                        <a:t>Coffee</a:t>
                      </a:r>
                    </a:p>
                  </a:txBody>
                  <a:tcPr/>
                </a:tc>
                <a:extLst>
                  <a:ext uri="{0D108BD9-81ED-4DB2-BD59-A6C34878D82A}">
                    <a16:rowId xmlns:a16="http://schemas.microsoft.com/office/drawing/2014/main" val="10004"/>
                  </a:ext>
                </a:extLst>
              </a:tr>
              <a:tr h="696697">
                <a:tc>
                  <a:txBody>
                    <a:bodyPr/>
                    <a:lstStyle/>
                    <a:p>
                      <a:r>
                        <a:rPr lang="en-US" dirty="0"/>
                        <a:t>12.00</a:t>
                      </a:r>
                    </a:p>
                  </a:txBody>
                  <a:tcPr/>
                </a:tc>
                <a:tc>
                  <a:txBody>
                    <a:bodyPr/>
                    <a:lstStyle/>
                    <a:p>
                      <a:r>
                        <a:rPr lang="en-US" dirty="0"/>
                        <a:t>PSA Item styles (Providing Information, Adverse Drug Reaction, Planning</a:t>
                      </a:r>
                      <a:r>
                        <a:rPr lang="en-US" baseline="0" dirty="0"/>
                        <a:t> Management, </a:t>
                      </a:r>
                      <a:r>
                        <a:rPr lang="en-US" dirty="0"/>
                        <a:t>Drug Monitoring, Data Interpretation) </a:t>
                      </a:r>
                    </a:p>
                  </a:txBody>
                  <a:tcPr/>
                </a:tc>
                <a:extLst>
                  <a:ext uri="{0D108BD9-81ED-4DB2-BD59-A6C34878D82A}">
                    <a16:rowId xmlns:a16="http://schemas.microsoft.com/office/drawing/2014/main" val="10005"/>
                  </a:ext>
                </a:extLst>
              </a:tr>
              <a:tr h="495300">
                <a:tc>
                  <a:txBody>
                    <a:bodyPr/>
                    <a:lstStyle/>
                    <a:p>
                      <a:r>
                        <a:rPr lang="en-US" dirty="0"/>
                        <a:t>12.30</a:t>
                      </a:r>
                    </a:p>
                  </a:txBody>
                  <a:tcPr/>
                </a:tc>
                <a:tc>
                  <a:txBody>
                    <a:bodyPr/>
                    <a:lstStyle/>
                    <a:p>
                      <a:r>
                        <a:rPr lang="en-US" dirty="0"/>
                        <a:t>The Prescribing Safety Assessment – quality control, peer review and delivery</a:t>
                      </a:r>
                      <a:endParaRPr lang="en-US" i="1" dirty="0"/>
                    </a:p>
                  </a:txBody>
                  <a:tcPr/>
                </a:tc>
                <a:extLst>
                  <a:ext uri="{0D108BD9-81ED-4DB2-BD59-A6C34878D82A}">
                    <a16:rowId xmlns:a16="http://schemas.microsoft.com/office/drawing/2014/main" val="10006"/>
                  </a:ext>
                </a:extLst>
              </a:tr>
              <a:tr h="382803">
                <a:tc>
                  <a:txBody>
                    <a:bodyPr/>
                    <a:lstStyle/>
                    <a:p>
                      <a:r>
                        <a:rPr lang="en-US" dirty="0"/>
                        <a:t>12.45</a:t>
                      </a:r>
                    </a:p>
                  </a:txBody>
                  <a:tcPr/>
                </a:tc>
                <a:tc>
                  <a:txBody>
                    <a:bodyPr/>
                    <a:lstStyle/>
                    <a:p>
                      <a:r>
                        <a:rPr lang="en-US" dirty="0"/>
                        <a:t>Lunch</a:t>
                      </a:r>
                    </a:p>
                  </a:txBody>
                  <a:tcPr/>
                </a:tc>
                <a:extLst>
                  <a:ext uri="{0D108BD9-81ED-4DB2-BD59-A6C34878D82A}">
                    <a16:rowId xmlns:a16="http://schemas.microsoft.com/office/drawing/2014/main" val="10007"/>
                  </a:ext>
                </a:extLst>
              </a:tr>
              <a:tr h="382803">
                <a:tc>
                  <a:txBody>
                    <a:bodyPr/>
                    <a:lstStyle/>
                    <a:p>
                      <a:r>
                        <a:rPr lang="en-US" dirty="0"/>
                        <a:t>13.15</a:t>
                      </a:r>
                    </a:p>
                  </a:txBody>
                  <a:tcPr/>
                </a:tc>
                <a:tc>
                  <a:txBody>
                    <a:bodyPr/>
                    <a:lstStyle/>
                    <a:p>
                      <a:r>
                        <a:rPr lang="en-US" dirty="0"/>
                        <a:t>Breakout session in peer groups</a:t>
                      </a:r>
                    </a:p>
                  </a:txBody>
                  <a:tcPr/>
                </a:tc>
                <a:extLst>
                  <a:ext uri="{0D108BD9-81ED-4DB2-BD59-A6C34878D82A}">
                    <a16:rowId xmlns:a16="http://schemas.microsoft.com/office/drawing/2014/main" val="10008"/>
                  </a:ext>
                </a:extLst>
              </a:tr>
              <a:tr h="382803">
                <a:tc>
                  <a:txBody>
                    <a:bodyPr/>
                    <a:lstStyle/>
                    <a:p>
                      <a:r>
                        <a:rPr lang="en-US" dirty="0"/>
                        <a:t>15.45 </a:t>
                      </a:r>
                    </a:p>
                  </a:txBody>
                  <a:tcPr/>
                </a:tc>
                <a:tc>
                  <a:txBody>
                    <a:bodyPr/>
                    <a:lstStyle/>
                    <a:p>
                      <a:r>
                        <a:rPr lang="en-US" dirty="0"/>
                        <a:t>Feedback </a:t>
                      </a:r>
                    </a:p>
                  </a:txBody>
                  <a:tcPr/>
                </a:tc>
                <a:extLst>
                  <a:ext uri="{0D108BD9-81ED-4DB2-BD59-A6C34878D82A}">
                    <a16:rowId xmlns:a16="http://schemas.microsoft.com/office/drawing/2014/main" val="10009"/>
                  </a:ext>
                </a:extLst>
              </a:tr>
              <a:tr h="382803">
                <a:tc>
                  <a:txBody>
                    <a:bodyPr/>
                    <a:lstStyle/>
                    <a:p>
                      <a:r>
                        <a:rPr lang="en-US" dirty="0"/>
                        <a:t>16.00</a:t>
                      </a:r>
                    </a:p>
                  </a:txBody>
                  <a:tcPr/>
                </a:tc>
                <a:tc>
                  <a:txBody>
                    <a:bodyPr/>
                    <a:lstStyle/>
                    <a:p>
                      <a:r>
                        <a:rPr lang="en-US" dirty="0"/>
                        <a:t>Close</a:t>
                      </a:r>
                    </a:p>
                  </a:txBody>
                  <a:tcPr/>
                </a:tc>
                <a:extLst>
                  <a:ext uri="{0D108BD9-81ED-4DB2-BD59-A6C34878D82A}">
                    <a16:rowId xmlns:a16="http://schemas.microsoft.com/office/drawing/2014/main" val="10010"/>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idx="4294967295"/>
          </p:nvPr>
        </p:nvSpPr>
        <p:spPr>
          <a:xfrm>
            <a:off x="685800" y="215901"/>
            <a:ext cx="7772400" cy="1276349"/>
          </a:xfrm>
          <a:ln/>
        </p:spPr>
        <p:txBody>
          <a:bodyPr>
            <a:noAutofit/>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dirty="0"/>
              <a:t>An in depth investigation into causes of prescribing errors by foundation trainees in relation to their medical education. EQUIP study. </a:t>
            </a:r>
            <a:r>
              <a:rPr lang="en-US" sz="2400" dirty="0"/>
              <a:t>Dornan et al, 2009</a:t>
            </a:r>
          </a:p>
        </p:txBody>
      </p:sp>
      <p:sp>
        <p:nvSpPr>
          <p:cNvPr id="4" name="TextBox 3"/>
          <p:cNvSpPr txBox="1"/>
          <p:nvPr/>
        </p:nvSpPr>
        <p:spPr>
          <a:xfrm>
            <a:off x="1838800" y="6495365"/>
            <a:ext cx="5431670" cy="276999"/>
          </a:xfrm>
          <a:prstGeom prst="rect">
            <a:avLst/>
          </a:prstGeom>
          <a:noFill/>
        </p:spPr>
        <p:txBody>
          <a:bodyPr wrap="none" rtlCol="0">
            <a:spAutoFit/>
          </a:bodyPr>
          <a:lstStyle/>
          <a:p>
            <a:pPr algn="ctr"/>
            <a:r>
              <a:rPr lang="en-US" sz="1200" dirty="0"/>
              <a:t>Available at http://www.gmc-uk.org/about/research/research_commissioned_4.asp</a:t>
            </a:r>
          </a:p>
        </p:txBody>
      </p:sp>
      <p:pic>
        <p:nvPicPr>
          <p:cNvPr id="6" name="Picture 3" descr="General Medical Council - click for homepage">
            <a:hlinkClick r:id="rId3"/>
          </p:cNvPr>
          <p:cNvPicPr>
            <a:picLocks noChangeAspect="1" noChangeArrowheads="1"/>
          </p:cNvPicPr>
          <p:nvPr/>
        </p:nvPicPr>
        <p:blipFill>
          <a:blip r:embed="rId4"/>
          <a:srcRect/>
          <a:stretch>
            <a:fillRect/>
          </a:stretch>
        </p:blipFill>
        <p:spPr bwMode="auto">
          <a:xfrm>
            <a:off x="8438531" y="0"/>
            <a:ext cx="625316" cy="641350"/>
          </a:xfrm>
          <a:prstGeom prst="rect">
            <a:avLst/>
          </a:prstGeom>
          <a:noFill/>
          <a:ln w="9525">
            <a:noFill/>
            <a:miter lim="800000"/>
            <a:headEnd/>
            <a:tailEnd/>
          </a:ln>
        </p:spPr>
      </p:pic>
      <p:pic>
        <p:nvPicPr>
          <p:cNvPr id="7" name="Picture 2"/>
          <p:cNvPicPr>
            <a:picLocks noChangeAspect="1" noChangeArrowheads="1"/>
          </p:cNvPicPr>
          <p:nvPr/>
        </p:nvPicPr>
        <p:blipFill>
          <a:blip r:embed="rId5"/>
          <a:srcRect/>
          <a:stretch>
            <a:fillRect/>
          </a:stretch>
        </p:blipFill>
        <p:spPr bwMode="auto">
          <a:xfrm>
            <a:off x="241300" y="1524000"/>
            <a:ext cx="8737600" cy="4038600"/>
          </a:xfrm>
          <a:prstGeom prst="rect">
            <a:avLst/>
          </a:prstGeom>
          <a:noFill/>
          <a:ln w="9525">
            <a:noFill/>
            <a:round/>
            <a:headEnd/>
            <a:tailEnd/>
          </a:ln>
          <a:effectLst/>
        </p:spPr>
      </p:pic>
      <p:pic>
        <p:nvPicPr>
          <p:cNvPr id="8" name="Picture 3"/>
          <p:cNvPicPr>
            <a:picLocks noChangeAspect="1" noChangeArrowheads="1"/>
          </p:cNvPicPr>
          <p:nvPr/>
        </p:nvPicPr>
        <p:blipFill>
          <a:blip r:embed="rId6"/>
          <a:srcRect/>
          <a:stretch>
            <a:fillRect/>
          </a:stretch>
        </p:blipFill>
        <p:spPr bwMode="auto">
          <a:xfrm>
            <a:off x="254000" y="5562600"/>
            <a:ext cx="8724900" cy="779463"/>
          </a:xfrm>
          <a:prstGeom prst="rect">
            <a:avLst/>
          </a:prstGeom>
          <a:noFill/>
          <a:ln w="9525">
            <a:noFill/>
            <a:round/>
            <a:headEnd/>
            <a:tailEnd/>
          </a:ln>
          <a:effectLst/>
        </p:spPr>
      </p:pic>
      <p:sp>
        <p:nvSpPr>
          <p:cNvPr id="9" name="Oval 5"/>
          <p:cNvSpPr>
            <a:spLocks noChangeArrowheads="1"/>
          </p:cNvSpPr>
          <p:nvPr/>
        </p:nvSpPr>
        <p:spPr bwMode="auto">
          <a:xfrm>
            <a:off x="8459788" y="2636838"/>
            <a:ext cx="504825" cy="431800"/>
          </a:xfrm>
          <a:prstGeom prst="ellipse">
            <a:avLst/>
          </a:prstGeom>
          <a:noFill/>
          <a:ln w="28575">
            <a:solidFill>
              <a:srgbClr val="FF0000"/>
            </a:solidFill>
            <a:round/>
            <a:headEnd/>
            <a:tailEnd/>
          </a:ln>
          <a:effectLst/>
        </p:spPr>
        <p:txBody>
          <a:bodyPr wrap="none" anchor="ctr">
            <a:prstTxWarp prst="textNoShape">
              <a:avLst/>
            </a:prstTxWarp>
          </a:bodyPr>
          <a:lstStyle/>
          <a:p>
            <a:endParaRPr lang="en-US"/>
          </a:p>
        </p:txBody>
      </p:sp>
      <p:sp>
        <p:nvSpPr>
          <p:cNvPr id="10" name="Oval 6"/>
          <p:cNvSpPr>
            <a:spLocks noChangeArrowheads="1"/>
          </p:cNvSpPr>
          <p:nvPr/>
        </p:nvSpPr>
        <p:spPr bwMode="auto">
          <a:xfrm>
            <a:off x="8459788" y="5157788"/>
            <a:ext cx="504825" cy="431800"/>
          </a:xfrm>
          <a:prstGeom prst="ellipse">
            <a:avLst/>
          </a:prstGeom>
          <a:noFill/>
          <a:ln w="28575">
            <a:solidFill>
              <a:srgbClr val="FF0000"/>
            </a:solidFill>
            <a:round/>
            <a:headEnd/>
            <a:tailEnd/>
          </a:ln>
          <a:effectLst/>
        </p:spPr>
        <p:txBody>
          <a:bodyPr wrap="none" anchor="ctr">
            <a:prstTxWarp prst="textNoShape">
              <a:avLst/>
            </a:prstTxWarp>
          </a:bodyPr>
          <a:lstStyle/>
          <a:p>
            <a:endParaRPr lang="en-US"/>
          </a:p>
        </p:txBody>
      </p:sp>
      <p:sp>
        <p:nvSpPr>
          <p:cNvPr id="11" name="TextBox 10"/>
          <p:cNvSpPr txBox="1"/>
          <p:nvPr/>
        </p:nvSpPr>
        <p:spPr>
          <a:xfrm>
            <a:off x="6792223" y="1600200"/>
            <a:ext cx="2172390" cy="307777"/>
          </a:xfrm>
          <a:prstGeom prst="rect">
            <a:avLst/>
          </a:prstGeom>
          <a:solidFill>
            <a:srgbClr val="E6B9B8"/>
          </a:solidFill>
          <a:ln>
            <a:solidFill>
              <a:schemeClr val="tx1"/>
            </a:solidFill>
          </a:ln>
        </p:spPr>
        <p:txBody>
          <a:bodyPr wrap="none" rtlCol="0">
            <a:spAutoFit/>
          </a:bodyPr>
          <a:lstStyle/>
          <a:p>
            <a:r>
              <a:rPr lang="en-US" sz="1400" b="1" dirty="0">
                <a:solidFill>
                  <a:srgbClr val="000000"/>
                </a:solidFill>
                <a:latin typeface="Calibri" charset="0"/>
              </a:rPr>
              <a:t>124,260 medication orders</a:t>
            </a:r>
            <a:r>
              <a:rPr lang="en-US" sz="1400" dirty="0">
                <a:solidFill>
                  <a:srgbClr val="000000"/>
                </a:solidFill>
                <a:latin typeface="Calibri" charset="0"/>
              </a:rPr>
              <a:t> </a:t>
            </a:r>
            <a:endParaRPr lang="en-US" sz="14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893762"/>
          </a:xfrm>
          <a:prstGeom prst="rect">
            <a:avLst/>
          </a:prstGeom>
        </p:spPr>
        <p:txBody>
          <a:bodyPr>
            <a:normAutofit fontScale="97500"/>
          </a:bodyPr>
          <a:lstStyle>
            <a:lvl1pPr algn="l" rtl="0" eaLnBrk="0" fontAlgn="base" hangingPunct="0">
              <a:spcBef>
                <a:spcPct val="0"/>
              </a:spcBef>
              <a:spcAft>
                <a:spcPct val="0"/>
              </a:spcAft>
              <a:defRPr sz="3600" kern="1200">
                <a:solidFill>
                  <a:schemeClr val="accent1"/>
                </a:solidFill>
                <a:latin typeface="Arial" pitchFamily="34" charset="0"/>
                <a:ea typeface="+mj-ea"/>
                <a:cs typeface="Arial" pitchFamily="34" charset="0"/>
              </a:defRPr>
            </a:lvl1pPr>
            <a:lvl2pPr algn="l" rtl="0" eaLnBrk="0" fontAlgn="base" hangingPunct="0">
              <a:spcBef>
                <a:spcPct val="0"/>
              </a:spcBef>
              <a:spcAft>
                <a:spcPct val="0"/>
              </a:spcAft>
              <a:defRPr sz="3600">
                <a:solidFill>
                  <a:schemeClr val="accent1"/>
                </a:solidFill>
                <a:latin typeface="Arial" charset="0"/>
                <a:cs typeface="Arial" charset="0"/>
              </a:defRPr>
            </a:lvl2pPr>
            <a:lvl3pPr algn="l" rtl="0" eaLnBrk="0" fontAlgn="base" hangingPunct="0">
              <a:spcBef>
                <a:spcPct val="0"/>
              </a:spcBef>
              <a:spcAft>
                <a:spcPct val="0"/>
              </a:spcAft>
              <a:defRPr sz="3600">
                <a:solidFill>
                  <a:schemeClr val="accent1"/>
                </a:solidFill>
                <a:latin typeface="Arial" charset="0"/>
                <a:cs typeface="Arial" charset="0"/>
              </a:defRPr>
            </a:lvl3pPr>
            <a:lvl4pPr algn="l" rtl="0" eaLnBrk="0" fontAlgn="base" hangingPunct="0">
              <a:spcBef>
                <a:spcPct val="0"/>
              </a:spcBef>
              <a:spcAft>
                <a:spcPct val="0"/>
              </a:spcAft>
              <a:defRPr sz="3600">
                <a:solidFill>
                  <a:schemeClr val="accent1"/>
                </a:solidFill>
                <a:latin typeface="Arial" charset="0"/>
                <a:cs typeface="Arial" charset="0"/>
              </a:defRPr>
            </a:lvl4pPr>
            <a:lvl5pPr algn="l" rtl="0" eaLnBrk="0" fontAlgn="base" hangingPunct="0">
              <a:spcBef>
                <a:spcPct val="0"/>
              </a:spcBef>
              <a:spcAft>
                <a:spcPct val="0"/>
              </a:spcAft>
              <a:defRPr sz="3600">
                <a:solidFill>
                  <a:schemeClr val="accent1"/>
                </a:solidFill>
                <a:latin typeface="Arial" charset="0"/>
                <a:cs typeface="Arial" charset="0"/>
              </a:defRPr>
            </a:lvl5pPr>
            <a:lvl6pPr marL="457200" algn="l" rtl="0" fontAlgn="base">
              <a:spcBef>
                <a:spcPct val="0"/>
              </a:spcBef>
              <a:spcAft>
                <a:spcPct val="0"/>
              </a:spcAft>
              <a:defRPr sz="4000">
                <a:solidFill>
                  <a:schemeClr val="accent2"/>
                </a:solidFill>
                <a:latin typeface="Arial" charset="0"/>
                <a:cs typeface="Arial" charset="0"/>
              </a:defRPr>
            </a:lvl6pPr>
            <a:lvl7pPr marL="914400" algn="l" rtl="0" fontAlgn="base">
              <a:spcBef>
                <a:spcPct val="0"/>
              </a:spcBef>
              <a:spcAft>
                <a:spcPct val="0"/>
              </a:spcAft>
              <a:defRPr sz="4000">
                <a:solidFill>
                  <a:schemeClr val="accent2"/>
                </a:solidFill>
                <a:latin typeface="Arial" charset="0"/>
                <a:cs typeface="Arial" charset="0"/>
              </a:defRPr>
            </a:lvl7pPr>
            <a:lvl8pPr marL="1371600" algn="l" rtl="0" fontAlgn="base">
              <a:spcBef>
                <a:spcPct val="0"/>
              </a:spcBef>
              <a:spcAft>
                <a:spcPct val="0"/>
              </a:spcAft>
              <a:defRPr sz="4000">
                <a:solidFill>
                  <a:schemeClr val="accent2"/>
                </a:solidFill>
                <a:latin typeface="Arial" charset="0"/>
                <a:cs typeface="Arial" charset="0"/>
              </a:defRPr>
            </a:lvl8pPr>
            <a:lvl9pPr marL="1828800" algn="l" rtl="0" fontAlgn="base">
              <a:spcBef>
                <a:spcPct val="0"/>
              </a:spcBef>
              <a:spcAft>
                <a:spcPct val="0"/>
              </a:spcAft>
              <a:defRPr sz="4000">
                <a:solidFill>
                  <a:schemeClr val="accent2"/>
                </a:solidFill>
                <a:latin typeface="Arial" charset="0"/>
                <a:cs typeface="Arial" charset="0"/>
              </a:defRPr>
            </a:lvl9pPr>
          </a:lstStyle>
          <a:p>
            <a:pPr algn="ctr">
              <a:defRPr/>
            </a:pPr>
            <a:r>
              <a:rPr lang="en-US" sz="4000" dirty="0">
                <a:solidFill>
                  <a:srgbClr val="000000"/>
                </a:solidFill>
                <a:latin typeface="+mj-lt"/>
              </a:rPr>
              <a:t>Safe Prescribing Working Group (2008)</a:t>
            </a:r>
          </a:p>
        </p:txBody>
      </p:sp>
      <p:sp>
        <p:nvSpPr>
          <p:cNvPr id="10243" name="Content Placeholder 2"/>
          <p:cNvSpPr txBox="1">
            <a:spLocks/>
          </p:cNvSpPr>
          <p:nvPr/>
        </p:nvSpPr>
        <p:spPr bwMode="auto">
          <a:xfrm>
            <a:off x="455612" y="1471613"/>
            <a:ext cx="8002588" cy="3209925"/>
          </a:xfrm>
          <a:prstGeom prst="rect">
            <a:avLst/>
          </a:prstGeom>
          <a:noFill/>
          <a:ln w="9525">
            <a:noFill/>
            <a:miter lim="800000"/>
            <a:headEnd/>
            <a:tailEnd/>
          </a:ln>
        </p:spPr>
        <p:txBody>
          <a:bodyPr>
            <a:prstTxWarp prst="textNoShape">
              <a:avLst/>
            </a:prstTxWarp>
          </a:bodyPr>
          <a:lstStyle/>
          <a:p>
            <a:pPr marL="393700" indent="-285750" eaLnBrk="0" hangingPunct="0">
              <a:spcBef>
                <a:spcPts val="25"/>
              </a:spcBef>
              <a:spcAft>
                <a:spcPts val="1200"/>
              </a:spcAft>
              <a:buClr>
                <a:schemeClr val="accent1"/>
              </a:buClr>
              <a:buFont typeface="Arial" charset="0"/>
              <a:buChar char="•"/>
            </a:pPr>
            <a:r>
              <a:rPr lang="en-US" sz="2400" dirty="0"/>
              <a:t>Clearly </a:t>
            </a:r>
            <a:r>
              <a:rPr lang="en-US" sz="2400" b="1" dirty="0"/>
              <a:t>defined learning outcomes </a:t>
            </a:r>
            <a:r>
              <a:rPr lang="en-US" sz="2400" dirty="0"/>
              <a:t>related to prescribing medicines</a:t>
            </a:r>
          </a:p>
          <a:p>
            <a:pPr marL="393700" indent="-285750" eaLnBrk="0" hangingPunct="0">
              <a:spcBef>
                <a:spcPts val="25"/>
              </a:spcBef>
              <a:spcAft>
                <a:spcPts val="1200"/>
              </a:spcAft>
              <a:buClr>
                <a:schemeClr val="accent1"/>
              </a:buClr>
              <a:buFont typeface="Arial" charset="0"/>
              <a:buChar char="•"/>
            </a:pPr>
            <a:r>
              <a:rPr lang="en-US" sz="2400" dirty="0"/>
              <a:t>A </a:t>
            </a:r>
            <a:r>
              <a:rPr lang="en-US" sz="2400" b="1" dirty="0"/>
              <a:t>national </a:t>
            </a:r>
            <a:r>
              <a:rPr lang="en-US" sz="2400" b="1" dirty="0" err="1"/>
              <a:t>e</a:t>
            </a:r>
            <a:r>
              <a:rPr lang="en-US" sz="2400" b="1" dirty="0"/>
              <a:t>-Learning strategy </a:t>
            </a:r>
            <a:r>
              <a:rPr lang="en-US" sz="2400" dirty="0"/>
              <a:t>to support students in reaching these outcomes</a:t>
            </a:r>
          </a:p>
          <a:p>
            <a:pPr marL="393700" indent="-285750" eaLnBrk="0" hangingPunct="0">
              <a:spcBef>
                <a:spcPts val="25"/>
              </a:spcBef>
              <a:spcAft>
                <a:spcPts val="1200"/>
              </a:spcAft>
              <a:buClr>
                <a:schemeClr val="accent1"/>
              </a:buClr>
              <a:buFont typeface="Arial" charset="0"/>
              <a:buChar char="•"/>
            </a:pPr>
            <a:r>
              <a:rPr lang="en-US" sz="2400" dirty="0"/>
              <a:t>A </a:t>
            </a:r>
            <a:r>
              <a:rPr lang="en-US" sz="2400" b="1" dirty="0"/>
              <a:t>reliable assessment </a:t>
            </a:r>
            <a:r>
              <a:rPr lang="en-US" sz="2400" dirty="0"/>
              <a:t>to enable students/schools can demonstrate that these learning outcomes have been met</a:t>
            </a:r>
          </a:p>
          <a:p>
            <a:pPr marL="393700" indent="-285750" eaLnBrk="0" hangingPunct="0">
              <a:spcBef>
                <a:spcPts val="25"/>
              </a:spcBef>
              <a:spcAft>
                <a:spcPts val="1200"/>
              </a:spcAft>
              <a:buClr>
                <a:schemeClr val="accent1"/>
              </a:buClr>
              <a:buFont typeface="Arial" charset="0"/>
              <a:buChar char="•"/>
            </a:pPr>
            <a:r>
              <a:rPr lang="en-US" sz="2400" b="1" dirty="0"/>
              <a:t>Unified prescription charts</a:t>
            </a:r>
          </a:p>
          <a:p>
            <a:pPr marL="393700" indent="-285750" eaLnBrk="0" hangingPunct="0">
              <a:spcBef>
                <a:spcPts val="25"/>
              </a:spcBef>
              <a:spcAft>
                <a:spcPts val="1200"/>
              </a:spcAft>
              <a:buClr>
                <a:schemeClr val="accent1"/>
              </a:buClr>
              <a:buFont typeface="Arial" charset="0"/>
              <a:buChar char="•"/>
            </a:pPr>
            <a:r>
              <a:rPr lang="en-US" sz="2400" dirty="0"/>
              <a:t>Improved </a:t>
            </a:r>
            <a:r>
              <a:rPr lang="en-US" sz="2400" b="1" dirty="0"/>
              <a:t>training </a:t>
            </a:r>
            <a:r>
              <a:rPr lang="en-US" sz="2400" dirty="0"/>
              <a:t>and </a:t>
            </a:r>
            <a:r>
              <a:rPr lang="en-US" sz="2400" b="1" dirty="0"/>
              <a:t>access to the BNF</a:t>
            </a:r>
          </a:p>
        </p:txBody>
      </p:sp>
      <p:pic>
        <p:nvPicPr>
          <p:cNvPr id="10244" name="Picture 6" descr="General Medical Council - click for homepage">
            <a:hlinkClick r:id="rId3"/>
          </p:cNvPr>
          <p:cNvPicPr>
            <a:picLocks noChangeAspect="1" noChangeArrowheads="1"/>
          </p:cNvPicPr>
          <p:nvPr/>
        </p:nvPicPr>
        <p:blipFill>
          <a:blip r:embed="rId4"/>
          <a:srcRect/>
          <a:stretch>
            <a:fillRect/>
          </a:stretch>
        </p:blipFill>
        <p:spPr bwMode="auto">
          <a:xfrm>
            <a:off x="6227763" y="4491038"/>
            <a:ext cx="998537" cy="1023937"/>
          </a:xfrm>
          <a:prstGeom prst="rect">
            <a:avLst/>
          </a:prstGeom>
          <a:noFill/>
          <a:ln w="9525">
            <a:noFill/>
            <a:miter lim="800000"/>
            <a:headEnd/>
            <a:tailEnd/>
          </a:ln>
        </p:spPr>
      </p:pic>
      <p:pic>
        <p:nvPicPr>
          <p:cNvPr id="6" name="Picture 5" descr="Image:NHS.svg">
            <a:hlinkClick r:id="rId5"/>
          </p:cNvPr>
          <p:cNvPicPr>
            <a:picLocks noChangeAspect="1" noChangeArrowheads="1"/>
          </p:cNvPicPr>
          <p:nvPr/>
        </p:nvPicPr>
        <p:blipFill>
          <a:blip r:embed="rId6"/>
          <a:srcRect/>
          <a:stretch>
            <a:fillRect/>
          </a:stretch>
        </p:blipFill>
        <p:spPr bwMode="auto">
          <a:xfrm>
            <a:off x="1476375" y="5459023"/>
            <a:ext cx="1263650" cy="511175"/>
          </a:xfrm>
          <a:prstGeom prst="rect">
            <a:avLst/>
          </a:prstGeom>
          <a:noFill/>
          <a:ln w="9525">
            <a:noFill/>
            <a:miter lim="800000"/>
            <a:headEnd/>
            <a:tailEnd/>
          </a:ln>
        </p:spPr>
      </p:pic>
      <p:pic>
        <p:nvPicPr>
          <p:cNvPr id="10246" name="Picture 13" descr="bma"/>
          <p:cNvPicPr>
            <a:picLocks noChangeAspect="1" noChangeArrowheads="1"/>
          </p:cNvPicPr>
          <p:nvPr/>
        </p:nvPicPr>
        <p:blipFill>
          <a:blip r:embed="rId7"/>
          <a:srcRect/>
          <a:stretch>
            <a:fillRect/>
          </a:stretch>
        </p:blipFill>
        <p:spPr bwMode="auto">
          <a:xfrm>
            <a:off x="7408863" y="4600575"/>
            <a:ext cx="1298575" cy="804863"/>
          </a:xfrm>
          <a:prstGeom prst="rect">
            <a:avLst/>
          </a:prstGeom>
          <a:noFill/>
          <a:ln w="9525">
            <a:noFill/>
            <a:miter lim="800000"/>
            <a:headEnd/>
            <a:tailEnd/>
          </a:ln>
        </p:spPr>
      </p:pic>
      <p:pic>
        <p:nvPicPr>
          <p:cNvPr id="10247" name="Picture 17" descr="COPMED | NHS"/>
          <p:cNvPicPr>
            <a:picLocks noChangeAspect="1" noChangeArrowheads="1"/>
          </p:cNvPicPr>
          <p:nvPr/>
        </p:nvPicPr>
        <p:blipFill>
          <a:blip r:embed="rId8"/>
          <a:srcRect r="36458"/>
          <a:stretch>
            <a:fillRect/>
          </a:stretch>
        </p:blipFill>
        <p:spPr bwMode="auto">
          <a:xfrm>
            <a:off x="2392363" y="5920178"/>
            <a:ext cx="2008187" cy="781050"/>
          </a:xfrm>
          <a:prstGeom prst="rect">
            <a:avLst/>
          </a:prstGeom>
          <a:noFill/>
          <a:ln w="9525">
            <a:noFill/>
            <a:miter lim="800000"/>
            <a:headEnd/>
            <a:tailEnd/>
          </a:ln>
        </p:spPr>
      </p:pic>
      <p:pic>
        <p:nvPicPr>
          <p:cNvPr id="10248" name="Picture 21" descr="npc_logo_wh"/>
          <p:cNvPicPr>
            <a:picLocks noChangeAspect="1" noChangeArrowheads="1"/>
          </p:cNvPicPr>
          <p:nvPr/>
        </p:nvPicPr>
        <p:blipFill>
          <a:blip r:embed="rId9"/>
          <a:srcRect/>
          <a:stretch>
            <a:fillRect/>
          </a:stretch>
        </p:blipFill>
        <p:spPr bwMode="auto">
          <a:xfrm>
            <a:off x="84138" y="5445125"/>
            <a:ext cx="1392237" cy="954088"/>
          </a:xfrm>
          <a:prstGeom prst="rect">
            <a:avLst/>
          </a:prstGeom>
          <a:noFill/>
          <a:ln w="9525">
            <a:noFill/>
            <a:miter lim="800000"/>
            <a:headEnd/>
            <a:tailEnd/>
          </a:ln>
        </p:spPr>
      </p:pic>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44914" y="5307713"/>
            <a:ext cx="1884362" cy="6124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2C4474C0-A9DB-754A-B8FC-B2B0C74290C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27763" y="5997186"/>
            <a:ext cx="1664857" cy="7373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4035" name="Rectangle 5"/>
          <p:cNvSpPr>
            <a:spLocks noChangeArrowheads="1"/>
          </p:cNvSpPr>
          <p:nvPr/>
        </p:nvSpPr>
        <p:spPr bwMode="auto">
          <a:xfrm>
            <a:off x="0" y="0"/>
            <a:ext cx="1187450" cy="1268413"/>
          </a:xfrm>
          <a:prstGeom prst="rect">
            <a:avLst/>
          </a:prstGeom>
          <a:solidFill>
            <a:schemeClr val="tx1"/>
          </a:solidFill>
          <a:ln w="9525">
            <a:noFill/>
            <a:miter lim="800000"/>
            <a:headEnd/>
            <a:tailEnd/>
          </a:ln>
        </p:spPr>
        <p:txBody>
          <a:bodyPr wrap="none" anchor="ctr">
            <a:prstTxWarp prst="textNoShape">
              <a:avLst/>
            </a:prstTxWarp>
          </a:bodyPr>
          <a:lstStyle/>
          <a:p>
            <a:endParaRPr lang="en-US"/>
          </a:p>
        </p:txBody>
      </p:sp>
      <p:sp>
        <p:nvSpPr>
          <p:cNvPr id="44036" name="TextBox 5"/>
          <p:cNvSpPr txBox="1">
            <a:spLocks noChangeArrowheads="1"/>
          </p:cNvSpPr>
          <p:nvPr/>
        </p:nvSpPr>
        <p:spPr bwMode="auto">
          <a:xfrm>
            <a:off x="152400" y="304800"/>
            <a:ext cx="3454400" cy="1754326"/>
          </a:xfrm>
          <a:prstGeom prst="rect">
            <a:avLst/>
          </a:prstGeom>
          <a:noFill/>
          <a:ln w="9525">
            <a:noFill/>
            <a:miter lim="800000"/>
            <a:headEnd/>
            <a:tailEnd/>
          </a:ln>
        </p:spPr>
        <p:txBody>
          <a:bodyPr wrap="square">
            <a:prstTxWarp prst="textNoShape">
              <a:avLst/>
            </a:prstTxWarp>
            <a:spAutoFit/>
          </a:bodyPr>
          <a:lstStyle/>
          <a:p>
            <a:r>
              <a:rPr lang="en-US" dirty="0">
                <a:solidFill>
                  <a:srgbClr val="FFFFFF"/>
                </a:solidFill>
              </a:rPr>
              <a:t>Those competencies (and more) included in Outcomes for graduates 2018 (based on </a:t>
            </a:r>
            <a:r>
              <a:rPr lang="en-US" i="1" dirty="0">
                <a:solidFill>
                  <a:srgbClr val="FFFFFF"/>
                </a:solidFill>
              </a:rPr>
              <a:t>Tomorrow’s Doctors 2009)</a:t>
            </a:r>
          </a:p>
          <a:p>
            <a:endParaRPr lang="en-US" dirty="0">
              <a:solidFill>
                <a:srgbClr val="FFFFFF"/>
              </a:solidFill>
            </a:endParaRPr>
          </a:p>
          <a:p>
            <a:endParaRPr lang="en-US" dirty="0">
              <a:solidFill>
                <a:srgbClr val="FFFFFF"/>
              </a:solidFill>
            </a:endParaRPr>
          </a:p>
        </p:txBody>
      </p:sp>
      <p:pic>
        <p:nvPicPr>
          <p:cNvPr id="4" name="Picture 3">
            <a:extLst>
              <a:ext uri="{FF2B5EF4-FFF2-40B4-BE49-F238E27FC236}">
                <a16:creationId xmlns:a16="http://schemas.microsoft.com/office/drawing/2014/main" id="{D5AE26CD-81C9-384F-B834-01F896EA326A}"/>
              </a:ext>
            </a:extLst>
          </p:cNvPr>
          <p:cNvPicPr>
            <a:picLocks noChangeAspect="1"/>
          </p:cNvPicPr>
          <p:nvPr/>
        </p:nvPicPr>
        <p:blipFill>
          <a:blip r:embed="rId3"/>
          <a:stretch>
            <a:fillRect/>
          </a:stretch>
        </p:blipFill>
        <p:spPr>
          <a:xfrm>
            <a:off x="4030859" y="0"/>
            <a:ext cx="5113141"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2147"/>
            <a:ext cx="8229600" cy="2523431"/>
          </a:xfrm>
        </p:spPr>
        <p:txBody>
          <a:bodyPr>
            <a:normAutofit/>
          </a:bodyPr>
          <a:lstStyle/>
          <a:p>
            <a:r>
              <a:rPr lang="en-US" sz="6000" b="1" dirty="0"/>
              <a:t>Purpose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a:spLocks noChangeArrowheads="1"/>
          </p:cNvSpPr>
          <p:nvPr/>
        </p:nvSpPr>
        <p:spPr bwMode="auto">
          <a:xfrm>
            <a:off x="685804" y="3644900"/>
            <a:ext cx="7493000" cy="2471738"/>
          </a:xfrm>
          <a:prstGeom prst="roundRect">
            <a:avLst>
              <a:gd name="adj" fmla="val 9491"/>
            </a:avLst>
          </a:prstGeom>
          <a:solidFill>
            <a:srgbClr val="ADD2D6"/>
          </a:solidFill>
          <a:ln w="9525">
            <a:solidFill>
              <a:srgbClr val="224043"/>
            </a:solidFill>
            <a:round/>
            <a:headEnd/>
            <a:tailEnd/>
          </a:ln>
          <a:effectLst>
            <a:outerShdw blurRad="50800" dist="26940" dir="5400000" rotWithShape="0">
              <a:srgbClr val="000000">
                <a:alpha val="45000"/>
              </a:srgbClr>
            </a:outerShdw>
          </a:effectLst>
        </p:spPr>
        <p:txBody>
          <a:bodyPr anchor="ctr">
            <a:prstTxWarp prst="textNoShape">
              <a:avLst/>
            </a:prstTxWarp>
          </a:bodyPr>
          <a:lstStyle/>
          <a:p>
            <a:pPr algn="ctr">
              <a:defRPr/>
            </a:pPr>
            <a:endParaRPr lang="en-US" dirty="0">
              <a:solidFill>
                <a:schemeClr val="lt1"/>
              </a:solidFill>
              <a:latin typeface="+mn-lt"/>
              <a:ea typeface="+mn-ea"/>
              <a:cs typeface="+mn-cs"/>
            </a:endParaRPr>
          </a:p>
        </p:txBody>
      </p:sp>
      <p:sp>
        <p:nvSpPr>
          <p:cNvPr id="3" name="Rectangle 2"/>
          <p:cNvSpPr txBox="1">
            <a:spLocks noChangeArrowheads="1"/>
          </p:cNvSpPr>
          <p:nvPr/>
        </p:nvSpPr>
        <p:spPr>
          <a:xfrm>
            <a:off x="312738" y="269875"/>
            <a:ext cx="8518525" cy="835025"/>
          </a:xfrm>
          <a:prstGeom prst="rect">
            <a:avLst/>
          </a:prstGeom>
        </p:spPr>
        <p:txBody>
          <a:bodyPr>
            <a:prstTxWarp prst="textNoShape">
              <a:avLst/>
            </a:prstTxWarp>
            <a:normAutofit/>
          </a:bodyPr>
          <a:lstStyle/>
          <a:p>
            <a:pPr algn="ctr"/>
            <a:r>
              <a:rPr lang="en-GB" sz="4000" dirty="0">
                <a:solidFill>
                  <a:srgbClr val="000000"/>
                </a:solidFill>
              </a:rPr>
              <a:t>Why a national prescribing assessment?</a:t>
            </a:r>
            <a:endParaRPr lang="en-US" sz="4000" dirty="0">
              <a:solidFill>
                <a:srgbClr val="000000"/>
              </a:solidFill>
            </a:endParaRPr>
          </a:p>
        </p:txBody>
      </p:sp>
      <p:sp>
        <p:nvSpPr>
          <p:cNvPr id="4" name="Rectangle 3"/>
          <p:cNvSpPr txBox="1">
            <a:spLocks noChangeArrowheads="1"/>
          </p:cNvSpPr>
          <p:nvPr/>
        </p:nvSpPr>
        <p:spPr>
          <a:xfrm>
            <a:off x="685800" y="1381125"/>
            <a:ext cx="8278813" cy="4927600"/>
          </a:xfrm>
          <a:prstGeom prst="rect">
            <a:avLst/>
          </a:prstGeom>
        </p:spPr>
        <p:txBody>
          <a:bodyPr>
            <a:prstTxWarp prst="textNoShape">
              <a:avLst/>
            </a:prstTxWarp>
            <a:noAutofit/>
          </a:bodyPr>
          <a:lstStyle/>
          <a:p>
            <a:pPr marL="393700" indent="-285750" eaLnBrk="0" hangingPunct="0">
              <a:spcAft>
                <a:spcPts val="1800"/>
              </a:spcAft>
              <a:buClr>
                <a:schemeClr val="accent1"/>
              </a:buClr>
              <a:buFont typeface="Arial" charset="0"/>
              <a:buChar char="•"/>
            </a:pPr>
            <a:r>
              <a:rPr lang="en-GB" sz="2400" dirty="0"/>
              <a:t>Clinical governance/patient safety reasons</a:t>
            </a:r>
          </a:p>
          <a:p>
            <a:pPr marL="393700" indent="-285750" eaLnBrk="0" hangingPunct="0">
              <a:spcAft>
                <a:spcPts val="1800"/>
              </a:spcAft>
              <a:buClr>
                <a:schemeClr val="accent1"/>
              </a:buClr>
              <a:buFont typeface="Arial" charset="0"/>
              <a:buChar char="•"/>
            </a:pPr>
            <a:r>
              <a:rPr lang="en-GB" sz="2400" dirty="0"/>
              <a:t>Educational reasons</a:t>
            </a:r>
          </a:p>
          <a:p>
            <a:pPr marL="393700" indent="-285750" eaLnBrk="0" hangingPunct="0">
              <a:spcAft>
                <a:spcPts val="3000"/>
              </a:spcAft>
              <a:buClr>
                <a:schemeClr val="accent1"/>
              </a:buClr>
              <a:buFont typeface="Arial" charset="0"/>
              <a:buChar char="•"/>
            </a:pPr>
            <a:r>
              <a:rPr lang="en-GB" sz="2400" dirty="0"/>
              <a:t>No other validated, reliable and widely accepted measure of prescribing performance currently exists</a:t>
            </a:r>
          </a:p>
          <a:p>
            <a:pPr marL="393700" indent="-285750" eaLnBrk="0" hangingPunct="0">
              <a:spcAft>
                <a:spcPts val="600"/>
              </a:spcAft>
              <a:buClr>
                <a:schemeClr val="accent1"/>
              </a:buClr>
              <a:buFont typeface="Arial" charset="0"/>
              <a:buNone/>
            </a:pPr>
            <a:r>
              <a:rPr lang="en-US" sz="2400" b="1" dirty="0">
                <a:solidFill>
                  <a:schemeClr val="accent1"/>
                </a:solidFill>
              </a:rPr>
              <a:t>A national prescribing assessment:</a:t>
            </a:r>
          </a:p>
          <a:p>
            <a:pPr marL="450850" indent="-342900" eaLnBrk="0" hangingPunct="0">
              <a:spcAft>
                <a:spcPts val="600"/>
              </a:spcAft>
              <a:buClr>
                <a:schemeClr val="accent1"/>
              </a:buClr>
              <a:buFont typeface="Arial" charset="0"/>
              <a:buChar char="•"/>
            </a:pPr>
            <a:r>
              <a:rPr lang="en-US" sz="2400" dirty="0"/>
              <a:t>pools academic resources</a:t>
            </a:r>
          </a:p>
          <a:p>
            <a:pPr marL="450850" indent="-342900" eaLnBrk="0" hangingPunct="0">
              <a:spcAft>
                <a:spcPts val="600"/>
              </a:spcAft>
              <a:buClr>
                <a:schemeClr val="accent1"/>
              </a:buClr>
              <a:buFont typeface="Arial" charset="0"/>
              <a:buChar char="•"/>
            </a:pPr>
            <a:r>
              <a:rPr lang="en-US" sz="2400" dirty="0"/>
              <a:t>serves to raise and unify standards (drive learning)</a:t>
            </a:r>
          </a:p>
          <a:p>
            <a:pPr marL="450850" indent="-342900" eaLnBrk="0" hangingPunct="0">
              <a:spcAft>
                <a:spcPts val="600"/>
              </a:spcAft>
              <a:buClr>
                <a:schemeClr val="accent1"/>
              </a:buClr>
              <a:buFont typeface="Arial" charset="0"/>
              <a:buChar char="•"/>
            </a:pPr>
            <a:r>
              <a:rPr lang="en-US" sz="2400" dirty="0"/>
              <a:t>provides equity in assessment</a:t>
            </a:r>
          </a:p>
          <a:p>
            <a:pPr marL="450850" indent="-342900" eaLnBrk="0" hangingPunct="0">
              <a:spcAft>
                <a:spcPts val="600"/>
              </a:spcAft>
              <a:buClr>
                <a:schemeClr val="accent1"/>
              </a:buClr>
              <a:buFont typeface="Arial" charset="0"/>
              <a:buChar char="•"/>
            </a:pPr>
            <a:r>
              <a:rPr lang="en-US" sz="2400" dirty="0"/>
              <a:t>allows us to measure educational success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585846505F6341994824FF6BB9BA9D" ma:contentTypeVersion="12" ma:contentTypeDescription="Create a new document." ma:contentTypeScope="" ma:versionID="0642ea2493372d2726f1a4365f4404a8">
  <xsd:schema xmlns:xsd="http://www.w3.org/2001/XMLSchema" xmlns:xs="http://www.w3.org/2001/XMLSchema" xmlns:p="http://schemas.microsoft.com/office/2006/metadata/properties" xmlns:ns2="a7451a3a-7cd3-4d0c-98da-0c16202ca9e8" xmlns:ns3="34151f11-de66-4b85-965b-c85589c7951f" targetNamespace="http://schemas.microsoft.com/office/2006/metadata/properties" ma:root="true" ma:fieldsID="355f3e0e17f148f32561a31c97480691" ns2:_="" ns3:_="">
    <xsd:import namespace="a7451a3a-7cd3-4d0c-98da-0c16202ca9e8"/>
    <xsd:import namespace="34151f11-de66-4b85-965b-c85589c7951f"/>
    <xsd:element name="properties">
      <xsd:complexType>
        <xsd:sequence>
          <xsd:element name="documentManagement">
            <xsd:complexType>
              <xsd:all>
                <xsd:element ref="ns2:SharedWithUsers" minOccurs="0"/>
                <xsd:element ref="ns2:SharedWithDetails" minOccurs="0"/>
                <xsd:element ref="ns2:LastSharedByTime" minOccurs="0"/>
                <xsd:element ref="ns2:LastSharedByUser"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51a3a-7cd3-4d0c-98da-0c16202ca9e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Time" ma:index="10" nillable="true" ma:displayName="Last Shared By Time" ma:internalName="LastSharedByTime" ma:readOnly="true">
      <xsd:simpleType>
        <xsd:restriction base="dms:DateTime"/>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151f11-de66-4b85-965b-c85589c7951f"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93AA72-FF84-45AD-A55F-D748F256C4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51a3a-7cd3-4d0c-98da-0c16202ca9e8"/>
    <ds:schemaRef ds:uri="34151f11-de66-4b85-965b-c85589c795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E94066-A6B6-4EA3-B446-370EE934F38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EC571A9-5FDD-45A0-806A-3B9C1619A4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15268</TotalTime>
  <Words>2549</Words>
  <Application>Microsoft Macintosh PowerPoint</Application>
  <PresentationFormat>On-screen Show (4:3)</PresentationFormat>
  <Paragraphs>443</Paragraphs>
  <Slides>43</Slides>
  <Notes>25</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43</vt:i4>
      </vt:variant>
    </vt:vector>
  </HeadingPairs>
  <TitlesOfParts>
    <vt:vector size="50" baseType="lpstr">
      <vt:lpstr>Arial</vt:lpstr>
      <vt:lpstr>Calibri</vt:lpstr>
      <vt:lpstr>Cambria Math</vt:lpstr>
      <vt:lpstr>Office Theme</vt:lpstr>
      <vt:lpstr>1_Office Theme</vt:lpstr>
      <vt:lpstr>2_Office Theme</vt:lpstr>
      <vt:lpstr>3_Office Theme</vt:lpstr>
      <vt:lpstr>Prescribing Safety Assessment Background, purpose and structure</vt:lpstr>
      <vt:lpstr>Background</vt:lpstr>
      <vt:lpstr>PowerPoint Presentation</vt:lpstr>
      <vt:lpstr>Concerns about FY1 Prescribing</vt:lpstr>
      <vt:lpstr>An in depth investigation into causes of prescribing errors by foundation trainees in relation to their medical education. EQUIP study. Dornan et al, 2009</vt:lpstr>
      <vt:lpstr>PowerPoint Presentation</vt:lpstr>
      <vt:lpstr>PowerPoint Presentation</vt:lpstr>
      <vt:lpstr>Purpose</vt:lpstr>
      <vt:lpstr>PowerPoint Presentation</vt:lpstr>
      <vt:lpstr>PowerPoint Presentation</vt:lpstr>
      <vt:lpstr>PSA: Basic principles</vt:lpstr>
      <vt:lpstr>Development</vt:lpstr>
      <vt:lpstr>PSA Governance</vt:lpstr>
      <vt:lpstr>Funding sources</vt:lpstr>
      <vt:lpstr>Structure</vt:lpstr>
      <vt:lpstr>Prescribing Safety Assessment</vt:lpstr>
      <vt:lpstr>PowerPoint Presentation</vt:lpstr>
      <vt:lpstr>PowerPoint Presentation</vt:lpstr>
      <vt:lpstr>Progress</vt:lpstr>
      <vt:lpstr>PSA Progress</vt:lpstr>
      <vt:lpstr>PSA2015: Student feedback</vt:lpstr>
      <vt:lpstr>PSA2015: Student feedback</vt:lpstr>
      <vt:lpstr>PowerPoint Presentation</vt:lpstr>
      <vt:lpstr>Summary</vt:lpstr>
      <vt:lpstr>Prescribing Safety Assessment Quality control, peer review and delivery</vt:lpstr>
      <vt:lpstr>Work streams</vt:lpstr>
      <vt:lpstr>Quality control</vt:lpstr>
      <vt:lpstr>Item Bank and Test Development</vt:lpstr>
      <vt:lpstr>PowerPoint Presentation</vt:lpstr>
      <vt:lpstr>PowerPoint Presentation</vt:lpstr>
      <vt:lpstr>PowerPoint Presentation</vt:lpstr>
      <vt:lpstr>PowerPoint Presentation</vt:lpstr>
      <vt:lpstr>Item development cycle</vt:lpstr>
      <vt:lpstr>Delivery</vt:lpstr>
      <vt:lpstr>PowerPoint Presentation</vt:lpstr>
      <vt:lpstr>PowerPoint Presentation</vt:lpstr>
      <vt:lpstr>PowerPoint Presentation</vt:lpstr>
      <vt:lpstr>PowerPoint Presentation</vt:lpstr>
      <vt:lpstr>PowerPoint Presentation</vt:lpstr>
      <vt:lpstr>Guidance and Communication</vt:lpstr>
      <vt:lpstr>Guidance and communications</vt:lpstr>
      <vt:lpstr>Feedback session</vt:lpstr>
      <vt:lpstr>Programme</vt:lpstr>
    </vt:vector>
  </TitlesOfParts>
  <Company>Maxwell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fdfdsf</dc:title>
  <dc:creator>Simon Maxwell</dc:creator>
  <cp:lastModifiedBy>Lynne Bollington</cp:lastModifiedBy>
  <cp:revision>290</cp:revision>
  <cp:lastPrinted>2011-04-18T10:36:40Z</cp:lastPrinted>
  <dcterms:created xsi:type="dcterms:W3CDTF">2015-09-28T15:25:48Z</dcterms:created>
  <dcterms:modified xsi:type="dcterms:W3CDTF">2019-09-14T17:30:55Z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0x01010057585846505F6341994824FF6BB9BA9D</vt:lpwstr>
  </property>
</Properties>
</file>